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2"/>
  </p:handoutMasterIdLst>
  <p:sldIdLst>
    <p:sldId id="293" r:id="rId3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331" r:id="rId38"/>
    <p:sldId id="332" r:id="rId39"/>
    <p:sldId id="333" r:id="rId40"/>
    <p:sldId id="334" r:id="rId41"/>
    <p:sldId id="335" r:id="rId42"/>
    <p:sldId id="336" r:id="rId43"/>
    <p:sldId id="338" r:id="rId44"/>
    <p:sldId id="340" r:id="rId45"/>
    <p:sldId id="341" r:id="rId46"/>
    <p:sldId id="342" r:id="rId47"/>
    <p:sldId id="344" r:id="rId48"/>
    <p:sldId id="346" r:id="rId49"/>
    <p:sldId id="347" r:id="rId50"/>
    <p:sldId id="348" r:id="rId51"/>
    <p:sldId id="349" r:id="rId52"/>
    <p:sldId id="350" r:id="rId53"/>
    <p:sldId id="352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3" r:id="rId63"/>
    <p:sldId id="365" r:id="rId64"/>
    <p:sldId id="367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6" r:id="rId82"/>
    <p:sldId id="388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9ED6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77"/>
        <p:guide pos="38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handoutMaster" Target="handoutMasters/handoutMaster1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972FD-C718-4762-B090-3B238B0AB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2703E-2DCE-4048-BA9D-68B989FA44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</a:t>
            </a:r>
            <a:r>
              <a:rPr lang="en-US" altLang="zh-CN" dirty="0"/>
              <a:t>asas</a:t>
            </a:r>
            <a:r>
              <a:rPr lang="zh-CN" altLang="en-US" dirty="0"/>
              <a:t>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单击此处编辑副as标题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93345"/>
            <a:ext cx="10852150" cy="796925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rgbClr val="2E75B6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rgbClr val="009ED6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0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" presetClass="entr" presetSubtype="0" fill="hold" grpId="1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1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24" presetClass="entr" presetSubtype="0" fill="hold" grpId="2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2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  <p:bldP spid="3" grpId="3" build="p">
        <p:tmplLst>
          <p:tmpl lvl="1">
            <p:tnLst>
              <p:par>
                <p:cTn presetID="24" presetClass="entr" presetSubtype="0" fill="hold" grpId="3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0" end="0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1" end="1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2" end="2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3" end="3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grpId="3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3">
                            <p:txEl>
                              <p:pRg st="4" end="4"/>
                            </p:txEl>
                          </p:spTgt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page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page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logo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205595" y="74295"/>
            <a:ext cx="2847975" cy="742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网页背景是网页设计</a:t>
            </a: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的重要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因素之一，不同类型的网站有不同的背景和基调</a:t>
            </a:r>
            <a:r>
              <a:rPr lang="zh-CN" altLang="en-US" sz="2400" b="1" smtClean="0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。背景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属性在命名时，使用“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backgroup-”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前缀。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</a:t>
            </a:r>
            <a:r>
              <a:rPr lang="en-US" altLang="zh-CN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6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en-US" altLang="zh-CN" sz="6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32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32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82" y="894332"/>
            <a:ext cx="1163766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5.1.5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背景图像位置属性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background-position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background-position : position position | length </a:t>
            </a:r>
            <a:r>
              <a:rPr lang="en-US" altLang="zh-CN" sz="2400" b="1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length</a:t>
            </a:r>
            <a:endParaRPr lang="en-US" altLang="zh-CN" sz="2400" b="1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5-5】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设置背景图像位置，本例文件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5-5.html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在浏览器中的显示效果如图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5-5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所示。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329744" y="285102"/>
            <a:ext cx="8430217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92" y="2094439"/>
            <a:ext cx="5903563" cy="43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627" y="1182262"/>
            <a:ext cx="11626110" cy="701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背景图像位置属性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div {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background-image: url(images/lotus.jpg);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背景图片*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background-repeat: no-repeat;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图片不重复显示*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width: 800px;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设置元素宽度*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	height: 250px;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设置元素高度*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style="background-position: center center;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定位背景图片位置*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当在网页中插入背景图像时，默认的位置都是网页的左上角，可以通过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background-position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属性来改变图像的插入位置。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background-position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设置背景图像原点的位置，如果图像需要平铺，则从这一点开始平铺，默认值为左上角零点位置，这两个值用空格隔开，写作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0 0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&lt;hr /&gt;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style="background-position: 90% 10%; /*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定位背景图片位置*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/"&gt;&lt;/div&gt;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/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8063403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580" y="1231402"/>
            <a:ext cx="1130316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5.1.6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背景图像大小属性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background-size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background-size : [ length | percentage | auto ]{1,2} | cover | </a:t>
            </a:r>
            <a:r>
              <a:rPr lang="en-US" altLang="zh-CN" sz="2400" b="1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contain</a:t>
            </a:r>
            <a:endParaRPr lang="en-US" altLang="zh-CN" sz="2400" b="1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5-6】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设置背景图片大小，本例文件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5-6.html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5-6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所示，对背景图片进行拉伸，使其完成填充内容区域。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72" y="3141180"/>
            <a:ext cx="6119547" cy="305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8580" y="1413308"/>
            <a:ext cx="1110485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背景图像大小属性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style="border: 1px solid #00f; padding:90px 5px 10px; 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background:url(images/lotus.jpg) no-repeat; background-size:100% 80px"&gt;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这里的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background-size: 100% 80px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。背景图像与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一样宽，高为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80px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zh-CN" alt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9614" y="1225065"/>
            <a:ext cx="11580222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5.1.7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backgroud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 : background-color | background-image | background-repeat | background-attachment |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background-position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body { background: url("images/bg.gif") repeat-y;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 background: red no-repeat scroll 5% 60%;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caption { background: #ffff00 url("images/bg.gif") no-repeat 50% 50%;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pre { background: url("images/bg.gif") top right;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999" y="1358468"/>
            <a:ext cx="1158918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5.1.8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背景覆盖区域属性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backgroud-clip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background-clip: border-box|padding-box|content-box;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5-7】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设置背景覆盖区域，本例文件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5-7.html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在浏览器中显示的效果，如图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5-7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所示。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30" y="2873664"/>
            <a:ext cx="7415451" cy="311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307" y="1461345"/>
            <a:ext cx="11617727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背景覆盖区域属性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div {width: 100px; height: 120px; padding: 20px; border: 5px dotted; 	float: left;</a:t>
            </a:r>
            <a:endParaRPr lang="en-US" altLang="zh-CN"/>
          </a:p>
          <a:p>
            <a:r>
              <a:rPr lang="en-US" altLang="zh-CN"/>
              <a:t>				margin: 5px; background: aqua;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</a:t>
            </a:r>
            <a:r>
              <a:rPr lang="zh-CN" altLang="en-US"/>
              <a:t>内容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&lt;div style="background-clip: border-box;"&gt;</a:t>
            </a:r>
            <a:r>
              <a:rPr lang="zh-CN" altLang="en-US"/>
              <a:t>内容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&lt;div style="background-clip: padding-box;"&gt;</a:t>
            </a:r>
            <a:r>
              <a:rPr lang="zh-CN" altLang="en-US"/>
              <a:t>内容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	&lt;div style="background-clip: content-box;"&gt;</a:t>
            </a:r>
            <a:r>
              <a:rPr lang="zh-CN" altLang="en-US"/>
              <a:t>内容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279" y="1358468"/>
            <a:ext cx="1153734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5.1.9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背景图像起点属性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backgroup-origin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background-origin: padding-box | border-box | content-box</a:t>
            </a:r>
            <a:r>
              <a:rPr lang="en-US" altLang="zh-CN" sz="2400" b="1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;</a:t>
            </a:r>
            <a:endParaRPr lang="en-US" altLang="zh-CN" sz="2400" b="1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49" y="2421234"/>
            <a:ext cx="5543116" cy="338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279" y="1358468"/>
            <a:ext cx="115373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【</a:t>
            </a:r>
            <a:r>
              <a:rPr lang="zh-CN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5-8</a:t>
            </a:r>
            <a:r>
              <a:rPr lang="zh-CN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】背景覆盖起点属性，本例文件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5-8.html</a:t>
            </a:r>
            <a:r>
              <a:rPr lang="zh-CN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5-9</a:t>
            </a:r>
            <a:r>
              <a:rPr lang="zh-CN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所示。</a:t>
            </a:r>
            <a:endParaRPr lang="zh-CN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13" y="1901788"/>
            <a:ext cx="3455744" cy="465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1" y="1241830"/>
            <a:ext cx="11918935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&lt;title&gt;backgroup-origin</a:t>
            </a:r>
            <a:r>
              <a:rPr lang="zh-CN" altLang="en-US"/>
              <a:t>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div { padding: 30px; border: 10px dashed darkorange;</a:t>
            </a:r>
            <a:endParaRPr lang="en-US" altLang="zh-CN"/>
          </a:p>
          <a:p>
            <a:r>
              <a:rPr lang="en-US" altLang="zh-CN"/>
              <a:t>				background-image: url('images/apple.jpg'); background-size: 100px 100px;</a:t>
            </a:r>
            <a:endParaRPr lang="en-US" altLang="zh-CN"/>
          </a:p>
          <a:p>
            <a:r>
              <a:rPr lang="en-US" altLang="zh-CN"/>
              <a:t>				background-repeat: no-repeat; }</a:t>
            </a:r>
            <a:endParaRPr lang="en-US" altLang="zh-CN"/>
          </a:p>
          <a:p>
            <a:r>
              <a:rPr lang="en-US" altLang="zh-CN"/>
              <a:t>			#div1 { background-origin: border-box; }</a:t>
            </a:r>
            <a:endParaRPr lang="en-US" altLang="zh-CN"/>
          </a:p>
          <a:p>
            <a:r>
              <a:rPr lang="en-US" altLang="zh-CN"/>
              <a:t>			#div2 { background-origin: padding-box; }</a:t>
            </a:r>
            <a:endParaRPr lang="en-US" altLang="zh-CN"/>
          </a:p>
          <a:p>
            <a:r>
              <a:rPr lang="en-US" altLang="zh-CN"/>
              <a:t>			#div3 { background-origin: content-box;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&lt;p&gt;background-origin:border-box</a:t>
            </a:r>
            <a:r>
              <a:rPr lang="zh-CN" altLang="en-US"/>
              <a:t>：</a:t>
            </a:r>
            <a:r>
              <a:rPr lang="en-US" altLang="zh-CN"/>
              <a:t>&lt;/p</a:t>
            </a:r>
            <a:r>
              <a:rPr lang="en-US" altLang="zh-CN" smtClean="0"/>
              <a:t>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3836" y="2481"/>
            <a:ext cx="4555459" cy="6855837"/>
          </a:xfrm>
          <a:custGeom>
            <a:avLst/>
            <a:gdLst>
              <a:gd name="connsiteX0" fmla="*/ 0 w 4556896"/>
              <a:gd name="connsiteY0" fmla="*/ 0 h 6858000"/>
              <a:gd name="connsiteX1" fmla="*/ 1071144 w 4556896"/>
              <a:gd name="connsiteY1" fmla="*/ 0 h 6858000"/>
              <a:gd name="connsiteX2" fmla="*/ 2110154 w 4556896"/>
              <a:gd name="connsiteY2" fmla="*/ 0 h 6858000"/>
              <a:gd name="connsiteX3" fmla="*/ 4556896 w 4556896"/>
              <a:gd name="connsiteY3" fmla="*/ 0 h 6858000"/>
              <a:gd name="connsiteX4" fmla="*/ 3485752 w 4556896"/>
              <a:gd name="connsiteY4" fmla="*/ 6858000 h 6858000"/>
              <a:gd name="connsiteX5" fmla="*/ 2110154 w 4556896"/>
              <a:gd name="connsiteY5" fmla="*/ 6858000 h 6858000"/>
              <a:gd name="connsiteX6" fmla="*/ 0 w 455689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96" h="6858000">
                <a:moveTo>
                  <a:pt x="0" y="0"/>
                </a:moveTo>
                <a:lnTo>
                  <a:pt x="1071144" y="0"/>
                </a:lnTo>
                <a:lnTo>
                  <a:pt x="2110154" y="0"/>
                </a:lnTo>
                <a:lnTo>
                  <a:pt x="4556896" y="0"/>
                </a:lnTo>
                <a:lnTo>
                  <a:pt x="3485752" y="6858000"/>
                </a:lnTo>
                <a:lnTo>
                  <a:pt x="21101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929" y="792139"/>
            <a:ext cx="25334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730" y="792138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98730" y="1552410"/>
            <a:ext cx="15691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864324" y="2205250"/>
            <a:ext cx="7271461" cy="395970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章 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en-US" altLang="zh-CN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5.4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尺寸属性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5.7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内容属性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5.9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制作社区网页面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302" y="1207937"/>
            <a:ext cx="11918935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&lt;div id="div1"&gt;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这是文本内容。这是文本内容。这是文本内容。这是文本内容。这是文本内容。这是文本内容。这是文本内容。这是文本内容。这是文本内容。这是文本内容。这是文本内容。这是文本内容。这是文本内容。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&lt;p&gt;background-origin:padding-box</a:t>
            </a:r>
            <a:r>
              <a:rPr lang="zh-CN" altLang="en-US"/>
              <a:t>：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&lt;div id="div2"&gt;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这是文本内容。这是文本内容。这是文本内容。这是文本内容。这是文本内容。这是文本内容。这是文本内容。这是文本内容。这是文本内容。这是文本内容。这是文本内容。这是文本内容。这是文本内容。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&lt;p&gt;background-origin:content-box</a:t>
            </a:r>
            <a:r>
              <a:rPr lang="zh-CN" altLang="en-US"/>
              <a:t>：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&lt;div id="div3"&gt;</a:t>
            </a:r>
            <a:endParaRPr lang="en-US" altLang="zh-CN"/>
          </a:p>
          <a:p>
            <a:r>
              <a:rPr lang="en-US" altLang="zh-CN"/>
              <a:t>			&lt;p&gt;</a:t>
            </a:r>
            <a:r>
              <a:rPr lang="zh-CN" altLang="en-US"/>
              <a:t>这是文本内容。这是文本内容。这是文本内容。这是文本内容。这是文本内容。这是文本内容。这是文本内容。这是文本内容。这是文本内容。这是文本内容。这是文本内容。这是文本内容。这是文本内容。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1730" y="1358468"/>
            <a:ext cx="11697992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5.1.10 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背景渐变属性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background-image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线性渐变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background-image: linear-gradient | radial-gradient (direction, color-stop1, color-stop2, </a:t>
            </a:r>
            <a:r>
              <a:rPr lang="en-US" altLang="zh-CN" sz="2400" b="1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...);</a:t>
            </a:r>
            <a:endParaRPr lang="en-US" altLang="zh-CN" sz="2400" b="1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 smtClean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使用角度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background-image: linear-gradient | radial-gradient (angle, color-stop1, color-stop2);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033" y="4536948"/>
            <a:ext cx="2159840" cy="213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628" y="1201392"/>
            <a:ext cx="116981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5-9】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背景渐变属性。本例文件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5-9.html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0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10" y="2133255"/>
            <a:ext cx="8930462" cy="25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94739" y="19195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92" y="1117843"/>
            <a:ext cx="12084625" cy="7847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背景渐变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div { width: 200px; height: 200px; border: 5px dashed; float: left; margin: 5px;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linear-gradient(red, yellow); float: left;"&gt;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linear-gradient(to right, red , yellow); float: left;"&gt;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linear-gradient(to bottom right, red, yellow); float: left;"&gt;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linear-gradient(-90deg, red, yellow); float: left;"&gt;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style="background-image:linear-gradient(-45deg, red, yellow);float: left;"&gt;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2371" y="1230417"/>
            <a:ext cx="11033388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使用多个颜色结点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使用透明度（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transparent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重复的线性渐变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5-10】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背景渐变属性。本例文件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在浏览器中显示的效果，如图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40" y="3979193"/>
            <a:ext cx="7719557" cy="21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78724" y="1225791"/>
            <a:ext cx="11465356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&lt;!DOCTYPE 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&lt;meta charset="utf-8"&gt;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&lt;title&gt;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背景渐变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&lt;/title&gt;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&lt;style type="text/css"&gt;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div { width: 200px; height: 200px; border: 5px dashed; float: left; margin: 5px; 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&lt;/style&gt;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&lt;/head&gt;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linear-gradient(red, yellow, green); float: left;"&gt;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linear-gradient(to right, red,orange,yellow,green,blue,indigo,violet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); float: left;"&gt;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linear-gradient(to bottom right, red, yellow); float: left;"&gt;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linear-gradient(to right, rgba(255,0,0,0), rgba(255,0,0,1)); float: left;"&gt;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&lt;div style="background-image: repeating-linear-gradient(red, yellow 10%, green 20%);float: left;"&gt;</a:t>
            </a:r>
            <a:r>
              <a:rPr lang="zh-CN" altLang="en-US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5&lt;/div&gt;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&lt;/body&gt;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7761" y="1329184"/>
            <a:ext cx="11545733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径向渐变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background-image: radial-gradient(shape size at position, start-color, ..., last-color);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设置形状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shape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参数定义了形状。它可以是值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circle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ellipse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。其中，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circle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表示圆形，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ellipse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表示椭圆形。默认值是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ellipse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不同尺寸大小关键字的使用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size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参数定义了渐变的大小。它可以是以下四个值：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closest-side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farthest-side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closest-corner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farthest-corner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9.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重复的径向渐变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269875" algn="just">
              <a:spcAft>
                <a:spcPts val="0"/>
              </a:spcAft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repeating-radial-gradient()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函数用于重复径向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渐变。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7079" y="-23207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</a:t>
            </a:r>
            <a:r>
              <a:rPr lang="zh-CN" altLang="en-US" sz="32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2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005" y="1307002"/>
            <a:ext cx="111827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字体类型属性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font-family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font-family : name1, name2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,…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 { font-family: Courier, "Courier New", monospace;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字体尺寸属性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font-size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font-size : absolute-size | relative-size | length | percentage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font-style: normal;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font-size: 12px;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font-size: 20%;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925" y="1231402"/>
            <a:ext cx="11428795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字体倾斜属性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font-style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font-style : normal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italic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oblique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font-style: normal;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font-style: italic;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 { font-style: oblique;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小写字体属性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font-variant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font-variant : normal | small-caps 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span { font-variant: small-caps;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26"/>
          <p:cNvSpPr>
            <a:spLocks noChangeArrowheads="1"/>
          </p:cNvSpPr>
          <p:nvPr/>
        </p:nvSpPr>
        <p:spPr bwMode="auto">
          <a:xfrm>
            <a:off x="2081" y="1161241"/>
            <a:ext cx="11564109" cy="167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5.1.1  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背景颜色属性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background-color</a:t>
            </a:r>
            <a:endParaRPr lang="en-US" altLang="zh-CN" sz="2400" dirty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charset="-122"/>
              </a:rPr>
              <a:t>语法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</a:rPr>
              <a:t>background-color : color | transparent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例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5-1】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设置元素的背景颜色，本例文件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5-1.html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在浏览器中显示的效果如图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</a:rPr>
              <a:t>5-1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charset="-122"/>
              </a:rPr>
              <a:t>所示。</a:t>
            </a:r>
            <a:endParaRPr lang="en-US" altLang="zh-CN" sz="2400" dirty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61" y="2865658"/>
            <a:ext cx="5399600" cy="330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3392" y="1275204"/>
            <a:ext cx="1096037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5.2.5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字体粗细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font-weight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font-weight : normal | bold | bolder | lighter | number 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设置字体样式案例，本例文件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5-11.html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56" y="3010738"/>
            <a:ext cx="5004795" cy="339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5707" y="1046341"/>
            <a:ext cx="11894530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字体属性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h2 { font-family: </a:t>
            </a:r>
            <a:r>
              <a:rPr lang="zh-CN" altLang="en-US"/>
              <a:t>黑体</a:t>
            </a:r>
            <a:r>
              <a:rPr lang="en-US" altLang="zh-CN"/>
              <a:t>;  /*</a:t>
            </a:r>
            <a:r>
              <a:rPr lang="zh-CN" altLang="en-US"/>
              <a:t>设置字体类型*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p { font-family: Arial, "Times New Roman"; font-size: 12pt;  /*</a:t>
            </a:r>
            <a:r>
              <a:rPr lang="zh-CN" altLang="en-US"/>
              <a:t>设置字体大小*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.one { font-weight: bold;  /*</a:t>
            </a:r>
            <a:r>
              <a:rPr lang="zh-CN" altLang="en-US"/>
              <a:t>设置字体为粗体*</a:t>
            </a:r>
            <a:r>
              <a:rPr lang="en-US" altLang="zh-CN"/>
              <a:t>/  font-size: 20px; }</a:t>
            </a:r>
            <a:endParaRPr lang="en-US" altLang="zh-CN"/>
          </a:p>
          <a:p>
            <a:r>
              <a:rPr lang="en-US" altLang="zh-CN"/>
              <a:t>			.two { font-weight: 400;  /*</a:t>
            </a:r>
            <a:r>
              <a:rPr lang="zh-CN" altLang="en-US"/>
              <a:t>设置字体为</a:t>
            </a:r>
            <a:r>
              <a:rPr lang="en-US" altLang="zh-CN"/>
              <a:t>400</a:t>
            </a:r>
            <a:r>
              <a:rPr lang="zh-CN" altLang="en-US"/>
              <a:t>粗细*</a:t>
            </a:r>
            <a:r>
              <a:rPr lang="en-US" altLang="zh-CN"/>
              <a:t>/  font-size: 20px; }</a:t>
            </a:r>
            <a:endParaRPr lang="en-US" altLang="zh-CN"/>
          </a:p>
          <a:p>
            <a:r>
              <a:rPr lang="en-US" altLang="zh-CN"/>
              <a:t>			.three { font-weight: 900;  /*</a:t>
            </a:r>
            <a:r>
              <a:rPr lang="zh-CN" altLang="en-US"/>
              <a:t>设置字体为</a:t>
            </a:r>
            <a:r>
              <a:rPr lang="en-US" altLang="zh-CN"/>
              <a:t>900</a:t>
            </a:r>
            <a:r>
              <a:rPr lang="zh-CN" altLang="en-US"/>
              <a:t>粗细*</a:t>
            </a:r>
            <a:r>
              <a:rPr lang="en-US" altLang="zh-CN"/>
              <a:t>/  font-size: 20px; }</a:t>
            </a:r>
            <a:endParaRPr lang="en-US" altLang="zh-CN"/>
          </a:p>
          <a:p>
            <a:r>
              <a:rPr lang="en-US" altLang="zh-CN"/>
              <a:t>			p.italic { font-style: italic;  /*</a:t>
            </a:r>
            <a:r>
              <a:rPr lang="zh-CN" altLang="en-US"/>
              <a:t>设置斜体*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&lt;h2&gt;CSS</a:t>
            </a:r>
            <a:r>
              <a:rPr lang="zh-CN" altLang="en-US"/>
              <a:t>字体属性</a:t>
            </a:r>
            <a:r>
              <a:rPr lang="en-US" altLang="zh-CN"/>
              <a:t>&lt;/h2&gt;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网页主要是通过</a:t>
            </a:r>
            <a:r>
              <a:rPr lang="en-US" altLang="zh-CN"/>
              <a:t>&lt;span class="one"&gt;</a:t>
            </a:r>
            <a:r>
              <a:rPr lang="zh-CN" altLang="en-US"/>
              <a:t>文字</a:t>
            </a:r>
            <a:r>
              <a:rPr lang="en-US" altLang="zh-CN"/>
              <a:t>&lt;/span&gt;</a:t>
            </a:r>
            <a:r>
              <a:rPr lang="zh-CN" altLang="en-US"/>
              <a:t>传递信息，字体具有两方面的作用：</a:t>
            </a:r>
            <a:r>
              <a:rPr lang="en-US" altLang="zh-CN"/>
              <a:t>&lt;span class="two"&gt;</a:t>
            </a:r>
            <a:r>
              <a:rPr lang="zh-CN" altLang="en-US"/>
              <a:t>一是传递语义功能，二是美学效应。</a:t>
            </a:r>
            <a:r>
              <a:rPr lang="en-US" altLang="zh-CN"/>
              <a:t>&lt;/span&gt;&lt;/p&gt;</a:t>
            </a:r>
            <a:endParaRPr lang="en-US" altLang="zh-CN"/>
          </a:p>
          <a:p>
            <a:r>
              <a:rPr lang="en-US" altLang="zh-CN"/>
              <a:t>		&lt;p class="italic"&gt;</a:t>
            </a:r>
            <a:r>
              <a:rPr lang="zh-CN" altLang="en-US"/>
              <a:t>由于不同的字体给人带来不同的感受，因此对于</a:t>
            </a:r>
            <a:r>
              <a:rPr lang="en-US" altLang="zh-CN"/>
              <a:t>&lt;span class="three"&gt;</a:t>
            </a:r>
            <a:r>
              <a:rPr lang="zh-CN" altLang="en-US"/>
              <a:t>网页设计人员</a:t>
            </a:r>
            <a:r>
              <a:rPr lang="en-US" altLang="zh-CN"/>
              <a:t>&lt;/span&gt;</a:t>
            </a:r>
            <a:r>
              <a:rPr lang="zh-CN" altLang="en-US"/>
              <a:t>来说，首先需要考虑的问题就是准确地选择字体属性。</a:t>
            </a:r>
            <a:r>
              <a:rPr lang="en-US" altLang="zh-CN"/>
              <a:t>CSS</a:t>
            </a:r>
            <a:r>
              <a:rPr lang="zh-CN" altLang="en-US"/>
              <a:t>的文字设置属性不仅可以控制文本的大小、颜色、对齐方式、字体，还可以控制行高、首行缩进、字母间距和字符间距等。</a:t>
            </a:r>
            <a:endParaRPr lang="zh-CN" altLang="en-US"/>
          </a:p>
          <a:p>
            <a:r>
              <a:rPr lang="zh-CN" altLang="en-US"/>
              <a:t>		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792" y="1194717"/>
            <a:ext cx="11912923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5.2.6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字体简写属性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是字体属性的简写或复合属性。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 : font-style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font-variant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font-weight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font-size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line-height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font-family 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font : caption | icon | menu | message-box | small-caption |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status-bar</a:t>
            </a:r>
            <a:endParaRPr lang="en-US" altLang="zh-CN" sz="2400" b="1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5.2.7  CSS3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新增使用服务器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格式：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@font-face{ font-family: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字体名称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src:url(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字体文件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url), 1ocal(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该字体在本地的名称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); }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使用服务器字体的完整示例。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5.2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字体属性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37" y="1077590"/>
            <a:ext cx="1147373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360" y="1528843"/>
            <a:ext cx="11257753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&lt;title&gt;&lt;/title&gt;</a:t>
            </a:r>
            <a:endParaRPr lang="en-US" altLang="zh-CN"/>
          </a:p>
          <a:p>
            <a:r>
              <a:rPr lang="en-US" altLang="zh-CN"/>
              <a:t>		&lt;style&gt;</a:t>
            </a:r>
            <a:endParaRPr lang="en-US" altLang="zh-CN"/>
          </a:p>
          <a:p>
            <a:r>
              <a:rPr lang="en-US" altLang="zh-CN"/>
              <a:t>			@font-face { font-family: myFirstFont; /*</a:t>
            </a:r>
            <a:r>
              <a:rPr lang="zh-CN" altLang="en-US"/>
              <a:t>定义字体名*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src: url('Sansation_Light.ttf'); }</a:t>
            </a:r>
            <a:endParaRPr lang="en-US" altLang="zh-CN"/>
          </a:p>
          <a:p>
            <a:r>
              <a:rPr lang="en-US" altLang="zh-CN"/>
              <a:t>			div { font-family: myFirstFont; /*</a:t>
            </a:r>
            <a:r>
              <a:rPr lang="zh-CN" altLang="en-US"/>
              <a:t>使用定义的字体名*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&lt;div&gt;CSS3</a:t>
            </a:r>
            <a:r>
              <a:rPr lang="zh-CN" altLang="en-US"/>
              <a:t>新增使用服务器字体</a:t>
            </a:r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489" y="4061630"/>
            <a:ext cx="1531286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08580" y="414273"/>
            <a:ext cx="7415451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8553" y="1261075"/>
            <a:ext cx="11087179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文本颜色属性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color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color: color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5.3.2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文本方向属性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direction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direction : ltr | rtl | inherit </a:t>
            </a:r>
            <a:endParaRPr lang="zh-CN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5.3.3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字符间隔属性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letter-spacing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letter-spacing : normal | length </a:t>
            </a:r>
            <a:endParaRPr lang="zh-CN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行高属性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line-height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line-height : length | normal | inherit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05" y="4497126"/>
            <a:ext cx="3744333" cy="194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81" y="-183515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2" y="1378231"/>
            <a:ext cx="12069635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5.3.5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文本水平对齐方式属性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text-align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text-align : left | right | center | justify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5.3.6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为文本添加装饰属性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text-decoration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text-decoration : none | underline | blink | overline | line-through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5.3.7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段落首行缩进属性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text-indent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text-indent : length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5.3.8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文本的阴影属性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text-shadow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text-shadow : x_position_lengthength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y_position_length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blur </a:t>
            </a:r>
            <a:r>
              <a:rPr lang="en-US" altLang="zh-CN" sz="24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| color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9529" y="1231402"/>
            <a:ext cx="11478197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5.3.9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文本的大小写属性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text-transform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text-transform : none | capitalize| uppercase| lowercase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5.3.10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元素内部的空白属性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white-space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white-space : normal | pre | nowrap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5.3.11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单词之间的间隔属性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word-spacing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word-spacing : normal | length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5.3.12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文本的截断效果属性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text-overflow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text-overflow : clip | ellipsis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6038" y="1354544"/>
            <a:ext cx="1139336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文本的换行方式属性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word-break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word-break : normal | break-all | keep-all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5.3.14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单词断字属性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word-wrap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word-wrap : normal | break-word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5-13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】设置文本样式案例，本例页面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5-13.html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5-15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31" y="3968531"/>
            <a:ext cx="2836088" cy="283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1904" y="1079030"/>
            <a:ext cx="11770098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文本属性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h1 { font-family: </a:t>
            </a:r>
            <a:r>
              <a:rPr lang="zh-CN" altLang="en-US"/>
              <a:t>微软雅黑</a:t>
            </a:r>
            <a:r>
              <a:rPr lang="en-US" altLang="zh-CN"/>
              <a:t>, </a:t>
            </a:r>
            <a:r>
              <a:rPr lang="zh-CN" altLang="en-US"/>
              <a:t>黑体</a:t>
            </a:r>
            <a:r>
              <a:rPr lang="en-US" altLang="zh-CN"/>
              <a:t>; /*</a:t>
            </a:r>
            <a:r>
              <a:rPr lang="zh-CN" altLang="en-US"/>
              <a:t>设置字体类型*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font-size: 36px; text-align: center;  /*</a:t>
            </a:r>
            <a:r>
              <a:rPr lang="zh-CN" altLang="en-US"/>
              <a:t>文本居中对齐*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color: #FF7F50; text-shadow: 2px 2px 8px chocolate; }</a:t>
            </a:r>
            <a:endParaRPr lang="en-US" altLang="zh-CN"/>
          </a:p>
          <a:p>
            <a:r>
              <a:rPr lang="en-US" altLang="zh-CN"/>
              <a:t>			h2 { 	text-align: center; color: white; text-shadow: 2px 2px 4px #000000; }</a:t>
            </a:r>
            <a:endParaRPr lang="en-US" altLang="zh-CN"/>
          </a:p>
          <a:p>
            <a:r>
              <a:rPr lang="en-US" altLang="zh-CN"/>
              <a:t>			.shadow { font-family: </a:t>
            </a:r>
            <a:r>
              <a:rPr lang="zh-CN" altLang="en-US"/>
              <a:t>微软雅黑</a:t>
            </a:r>
            <a:r>
              <a:rPr lang="en-US" altLang="zh-CN"/>
              <a:t>, </a:t>
            </a:r>
            <a:r>
              <a:rPr lang="zh-CN" altLang="en-US"/>
              <a:t>黑体</a:t>
            </a:r>
            <a:r>
              <a:rPr lang="en-US" altLang="zh-CN"/>
              <a:t>; font-size: 30px; 	text-align: center; color: coral;</a:t>
            </a:r>
            <a:endParaRPr lang="en-US" altLang="zh-CN"/>
          </a:p>
          <a:p>
            <a:r>
              <a:rPr lang="en-US" altLang="zh-CN"/>
              <a:t>			text-shadow: 5px 5px 3px, 10px 10px 5px yellow, 15px 15px 8px #FF7F50, 0-35px red; }</a:t>
            </a:r>
            <a:endParaRPr lang="en-US" altLang="zh-CN"/>
          </a:p>
          <a:p>
            <a:r>
              <a:rPr lang="en-US" altLang="zh-CN"/>
              <a:t>			p { font-family: Arial, "Times New Roman" ; font-size: 12pt; /*</a:t>
            </a:r>
            <a:r>
              <a:rPr lang="zh-CN" altLang="en-US"/>
              <a:t>设置字体大小*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background-color: #ccc; /*</a:t>
            </a:r>
            <a:r>
              <a:rPr lang="zh-CN" altLang="en-US"/>
              <a:t>设置背景色为灰色*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text-indent: 2em; /*</a:t>
            </a:r>
            <a:r>
              <a:rPr lang="zh-CN" altLang="en-US"/>
              <a:t>段落首行缩进</a:t>
            </a:r>
            <a:r>
              <a:rPr lang="en-US" altLang="zh-CN"/>
              <a:t>2</a:t>
            </a:r>
            <a:r>
              <a:rPr lang="zh-CN" altLang="en-US"/>
              <a:t>个父元素的宽度*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p.indent { text-indent: 2em; line-height: 200%; /*</a:t>
            </a:r>
            <a:r>
              <a:rPr lang="zh-CN" altLang="en-US"/>
              <a:t>设置行高为字体高度的</a:t>
            </a:r>
            <a:r>
              <a:rPr lang="en-US" altLang="zh-CN"/>
              <a:t>2</a:t>
            </a:r>
            <a:r>
              <a:rPr lang="zh-CN" altLang="en-US"/>
              <a:t>倍*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p.ellipsis { width: 300px; /*</a:t>
            </a:r>
            <a:r>
              <a:rPr lang="zh-CN" altLang="en-US"/>
              <a:t>设置裁切的宽度*</a:t>
            </a:r>
            <a:r>
              <a:rPr lang="en-US" altLang="zh-CN"/>
              <a:t>/ height: 20px; /*</a:t>
            </a:r>
            <a:r>
              <a:rPr lang="zh-CN" altLang="en-US"/>
              <a:t>设置裁切的高度*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overflow: hidden; /*</a:t>
            </a:r>
            <a:r>
              <a:rPr lang="zh-CN" altLang="en-US"/>
              <a:t>溢出隐藏*</a:t>
            </a:r>
            <a:r>
              <a:rPr lang="en-US" altLang="zh-CN"/>
              <a:t>/ white-space: nowrap; /*</a:t>
            </a:r>
            <a:r>
              <a:rPr lang="zh-CN" altLang="en-US"/>
              <a:t>强制文本在一行内显示*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text-overflow: ellipsis; /*</a:t>
            </a:r>
            <a:r>
              <a:rPr lang="zh-CN" altLang="en-US"/>
              <a:t>当文本溢出时显示省略标记（</a:t>
            </a:r>
            <a:r>
              <a:rPr lang="en-US" altLang="zh-CN"/>
              <a:t>…</a:t>
            </a:r>
            <a:r>
              <a:rPr lang="zh-CN" altLang="en-US"/>
              <a:t>）*</a:t>
            </a:r>
            <a:r>
              <a:rPr lang="en-US" altLang="zh-CN"/>
              <a:t>/ </a:t>
            </a:r>
            <a:r>
              <a:rPr lang="en-US" altLang="zh-CN" smtClean="0"/>
              <a:t>}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590" y="1057706"/>
            <a:ext cx="11663136" cy="7293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设置背景色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h1 { /*</a:t>
            </a:r>
            <a:r>
              <a:rPr lang="zh-CN" altLang="en-US"/>
              <a:t>标题</a:t>
            </a:r>
            <a:r>
              <a:rPr lang="en-US" altLang="zh-CN"/>
              <a:t>1</a:t>
            </a:r>
            <a:r>
              <a:rPr lang="zh-CN" altLang="en-US"/>
              <a:t>的背景色*</a:t>
            </a:r>
            <a:r>
              <a:rPr lang="en-US" altLang="zh-CN"/>
              <a:t>/ background-color: coral;}</a:t>
            </a:r>
            <a:endParaRPr lang="en-US" altLang="zh-CN"/>
          </a:p>
          <a:p>
            <a:r>
              <a:rPr lang="en-US" altLang="zh-CN"/>
              <a:t>			p { /*</a:t>
            </a:r>
            <a:r>
              <a:rPr lang="zh-CN" altLang="en-US"/>
              <a:t>段落的背景色*</a:t>
            </a:r>
            <a:r>
              <a:rPr lang="en-US" altLang="zh-CN"/>
              <a:t>/ background-color: darkgrey;}</a:t>
            </a:r>
            <a:endParaRPr lang="en-US" altLang="zh-CN"/>
          </a:p>
          <a:p>
            <a:r>
              <a:rPr lang="en-US" altLang="zh-CN"/>
              <a:t>			table { /*</a:t>
            </a:r>
            <a:r>
              <a:rPr lang="zh-CN" altLang="en-US"/>
              <a:t>表格的背景色*</a:t>
            </a:r>
            <a:r>
              <a:rPr lang="en-US" altLang="zh-CN"/>
              <a:t>/ background-color: yellow;}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 style="background: gainsboro;"&gt;  &lt;!--</a:t>
            </a:r>
            <a:r>
              <a:rPr lang="zh-CN" altLang="en-US"/>
              <a:t>设置整个网页的背景色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&lt;h1&gt;</a:t>
            </a:r>
            <a:r>
              <a:rPr lang="zh-CN" altLang="en-US"/>
              <a:t>设置背景色</a:t>
            </a:r>
            <a:r>
              <a:rPr lang="en-US" altLang="zh-CN"/>
              <a:t>&lt;/h1&gt;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网页背景是网页设计的最要因素之一，不同类型的网站有不同的背景和基调。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&lt;table border="1" cellspacing="" cellpadding=""&gt;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 style="background-color: red;"&gt;</a:t>
            </a:r>
            <a:r>
              <a:rPr lang="zh-CN" altLang="en-US"/>
              <a:t>姓名</a:t>
            </a:r>
            <a:r>
              <a:rPr lang="en-US" altLang="zh-CN"/>
              <a:t>&lt;/th&gt;	 &lt;!--</a:t>
            </a:r>
            <a:r>
              <a:rPr lang="zh-CN" altLang="en-US"/>
              <a:t>表格单元格的背景色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性别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 style="background-color: yellowgreen;"&gt;&lt;!--</a:t>
            </a:r>
            <a:r>
              <a:rPr lang="zh-CN" altLang="en-US"/>
              <a:t>设置表格的行的背景色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张三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女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5.3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7627" y="1123787"/>
            <a:ext cx="11770098" cy="646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	.red { color: rgb(255, 0, 0); /*</a:t>
            </a:r>
            <a:r>
              <a:rPr lang="zh-CN" altLang="en-US"/>
              <a:t>红色文本*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.one { font-size: 24px; text-decoration: underline;  /*</a:t>
            </a:r>
            <a:r>
              <a:rPr lang="zh-CN" altLang="en-US"/>
              <a:t>设置下划线*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.two { font-size: 24px; text-decoration: overline;  /*</a:t>
            </a:r>
            <a:r>
              <a:rPr lang="zh-CN" altLang="en-US"/>
              <a:t>设置上划线*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.three { font-size: 24px; text-decoration: line-through;  /*</a:t>
            </a:r>
            <a:r>
              <a:rPr lang="zh-CN" altLang="en-US"/>
              <a:t>设置贯穿线*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text-shadow: 0 0 3px #FF0000;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&lt;p id="p1"&gt;CSS</a:t>
            </a:r>
            <a:r>
              <a:rPr lang="zh-CN" altLang="en-US"/>
              <a:t>文本属性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&lt;h1&gt;CSS</a:t>
            </a:r>
            <a:r>
              <a:rPr lang="zh-CN" altLang="en-US"/>
              <a:t>文本属性</a:t>
            </a:r>
            <a:r>
              <a:rPr lang="en-US" altLang="zh-CN"/>
              <a:t>&lt;/h1&gt;</a:t>
            </a:r>
            <a:endParaRPr lang="en-US" altLang="zh-CN"/>
          </a:p>
          <a:p>
            <a:r>
              <a:rPr lang="en-US" altLang="zh-CN"/>
              <a:t>		&lt;p&gt;</a:t>
            </a:r>
            <a:r>
              <a:rPr lang="zh-CN" altLang="en-US"/>
              <a:t>文本属性包括文本对齐方式、行高、</a:t>
            </a:r>
            <a:r>
              <a:rPr lang="en-US" altLang="zh-CN"/>
              <a:t>&lt;span class="one"&gt;</a:t>
            </a:r>
            <a:r>
              <a:rPr lang="zh-CN" altLang="en-US"/>
              <a:t>文本修饰</a:t>
            </a:r>
            <a:r>
              <a:rPr lang="en-US" altLang="zh-CN"/>
              <a:t>&lt;/span&gt;</a:t>
            </a:r>
            <a:r>
              <a:rPr lang="zh-CN" altLang="en-US"/>
              <a:t>、段落首行缩进、首字下沉、文本截断、文本换行、文本颜色及背景色等。</a:t>
            </a:r>
            <a:r>
              <a:rPr lang="en-US" altLang="zh-CN"/>
              <a:t>&lt;span class="two"&gt;</a:t>
            </a:r>
            <a:r>
              <a:rPr lang="zh-CN" altLang="en-US"/>
              <a:t>字体属性</a:t>
            </a:r>
            <a:r>
              <a:rPr lang="en-US" altLang="zh-CN"/>
              <a:t>&lt;/span&gt;</a:t>
            </a:r>
            <a:r>
              <a:rPr lang="zh-CN" altLang="en-US"/>
              <a:t>主要涉及文字本身的效果，而</a:t>
            </a:r>
            <a:r>
              <a:rPr lang="en-US" altLang="zh-CN"/>
              <a:t>&lt;span class="three"&gt;</a:t>
            </a:r>
            <a:r>
              <a:rPr lang="zh-CN" altLang="en-US"/>
              <a:t>文本属性</a:t>
            </a:r>
            <a:r>
              <a:rPr lang="en-US" altLang="zh-CN"/>
              <a:t>&lt;/span&gt;</a:t>
            </a:r>
            <a:r>
              <a:rPr lang="zh-CN" altLang="en-US"/>
              <a:t>主要涉及多个文字的排版效果。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&lt;p class="indent"&gt;text-overflow</a:t>
            </a:r>
            <a:r>
              <a:rPr lang="zh-CN" altLang="en-US"/>
              <a:t>属性可以实现文本的截断效果。本属性需要配合</a:t>
            </a:r>
            <a:r>
              <a:rPr lang="en-US" altLang="zh-CN"/>
              <a:t>overflow:hidden</a:t>
            </a:r>
            <a:r>
              <a:rPr lang="zh-CN" altLang="en-US"/>
              <a:t>和</a:t>
            </a:r>
            <a:r>
              <a:rPr lang="en-US" altLang="zh-CN"/>
              <a:t>white-space:nowrap</a:t>
            </a:r>
            <a:r>
              <a:rPr lang="zh-CN" altLang="en-US"/>
              <a:t>才能生效。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&lt;h2&gt;</a:t>
            </a:r>
            <a:r>
              <a:rPr lang="zh-CN" altLang="en-US"/>
              <a:t>白色文本的阴影效果！</a:t>
            </a:r>
            <a:r>
              <a:rPr lang="en-US" altLang="zh-CN"/>
              <a:t>&lt;/h2&gt;</a:t>
            </a:r>
            <a:endParaRPr lang="en-US" altLang="zh-CN"/>
          </a:p>
          <a:p>
            <a:r>
              <a:rPr lang="en-US" altLang="zh-CN"/>
              <a:t>		&lt;p class="ellipsis"&gt;</a:t>
            </a:r>
            <a:r>
              <a:rPr lang="zh-CN" altLang="en-US"/>
              <a:t>要实现溢出文本显示省略号的效果，除了使用</a:t>
            </a:r>
            <a:r>
              <a:rPr lang="en-US" altLang="zh-CN"/>
              <a:t>text-overflow</a:t>
            </a:r>
            <a:r>
              <a:rPr lang="zh-CN" altLang="en-US"/>
              <a:t>属性以外，还必须配合</a:t>
            </a:r>
            <a:r>
              <a:rPr lang="en-US" altLang="zh-CN"/>
              <a:t>white-space:nowrap</a:t>
            </a:r>
            <a:r>
              <a:rPr lang="zh-CN" altLang="en-US"/>
              <a:t>（强制文本在一行内显示）和（溢出内容为隐藏）同时使用才能实现。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	&lt;p class="shadow"&gt;</a:t>
            </a:r>
            <a:r>
              <a:rPr lang="zh-CN" altLang="en-US"/>
              <a:t>文本的阴影属性</a:t>
            </a:r>
            <a:r>
              <a:rPr lang="en-US" altLang="zh-CN"/>
              <a:t>text-shadow&lt;/p&gt;</a:t>
            </a:r>
            <a:endParaRPr lang="en-US" altLang="zh-CN"/>
          </a:p>
          <a:p>
            <a:r>
              <a:rPr lang="en-US" altLang="zh-CN"/>
              <a:t>		&lt;p&gt;text-shadow</a:t>
            </a:r>
            <a:r>
              <a:rPr lang="zh-CN" altLang="en-US"/>
              <a:t>设置对象中文本的文字是否有阴影及模糊效果。普通文本默认是没有阴影的。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5.4  CSS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尺寸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5.4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尺寸属性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096615"/>
            <a:ext cx="6091697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宽度属性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width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width : auto | length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41" y="1954734"/>
            <a:ext cx="8507393" cy="461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5.4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尺寸属性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3770" y="1400293"/>
            <a:ext cx="8662226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高度属性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height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height : auto | length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5.4.3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最小宽度属性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min-width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min-width : none | length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5.4.4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最大宽度属性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max-width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max-height : none | length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5.4.5  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最小高度属性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min-height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min-height : none | length 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5.4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尺寸属性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289518"/>
            <a:ext cx="10893268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5.4.6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最大高度属性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max-height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max-width : none | length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5-14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】设置文本样式案例，本例文件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5-14.html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5-17</a:t>
            </a:r>
            <a:r>
              <a:rPr lang="zh-CN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5" y="2905155"/>
            <a:ext cx="5327605" cy="358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</a:t>
            </a:r>
            <a:r>
              <a:rPr lang="zh-CN" altLang="en-US" sz="32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2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4087" y="1427092"/>
            <a:ext cx="11545732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5.5.1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图像作为列表项的标记属性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list-style-image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list-style-image : none | url (url) | inherit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ul.out { list-style-position: outside; list-style-image: url("images/it.gif");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5.5.2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列表项标记的位置属性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list-style-position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list-style-position : outside | inside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ul.in { display: list-item; list-style-position: inside;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7627" y="1101705"/>
            <a:ext cx="11545732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5.5.3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标记的类型属性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list-style-type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list-style-type : disc | circle | square | decimal | lower-roman | upper-roman | lower-alpha | upper-alpha | none | armenian | cjk-ideographic | georgian | lower-greek | hebrew | hiragana | hiragana-iroha | katakana | katakana-iroha | lower-latin | upper-latin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0" y="3040338"/>
            <a:ext cx="8711355" cy="3501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8018" y="1191968"/>
            <a:ext cx="11105381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5.5.4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列表简写属性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list-style : list-style-type | list-style-position | list-style-image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 { list-style: url(images/sqpurple.gif), inside, circle;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ul { list-style: outside, upper-roman;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ol { list-style: square;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5-15】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设置列表项图像标记，本例文件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5-15.html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79" y="3880796"/>
            <a:ext cx="3383749" cy="288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3271" y="1069339"/>
            <a:ext cx="11698104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列表属性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ul { font-size: 1.2em; color: green; list-style-position: inside;</a:t>
            </a:r>
            <a:endParaRPr lang="en-US" altLang="zh-CN"/>
          </a:p>
          <a:p>
            <a:r>
              <a:rPr lang="en-US" altLang="zh-CN"/>
              <a:t>				list-style-image: url(images/drink.gif); /*</a:t>
            </a:r>
            <a:r>
              <a:rPr lang="zh-CN" altLang="en-US"/>
              <a:t>设置列表项图像*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list-style-type: circle; }</a:t>
            </a:r>
            <a:endParaRPr lang="en-US" altLang="zh-CN"/>
          </a:p>
          <a:p>
            <a:r>
              <a:rPr lang="en-US" altLang="zh-CN"/>
              <a:t>			.img_none { list-style-image: none; /*</a:t>
            </a:r>
            <a:r>
              <a:rPr lang="zh-CN" altLang="en-US"/>
              <a:t>设置列表项图像不显示*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	.img_cocoa { list-style-position: outside; list-style-image: url(images/cocoa.gif);</a:t>
            </a:r>
            <a:endParaRPr lang="en-US" altLang="zh-CN"/>
          </a:p>
          <a:p>
            <a:r>
              <a:rPr lang="en-US" altLang="zh-CN"/>
              <a:t>				list-style-type: none; }</a:t>
            </a:r>
            <a:endParaRPr lang="en-US" altLang="zh-CN"/>
          </a:p>
          <a:p>
            <a:r>
              <a:rPr lang="en-US" altLang="zh-CN"/>
              <a:t>			.img_coffee { list-style-position: inside; list-style-image: url(images/coffee.gif);</a:t>
            </a:r>
            <a:endParaRPr lang="en-US" altLang="zh-CN"/>
          </a:p>
          <a:p>
            <a:r>
              <a:rPr lang="en-US" altLang="zh-CN"/>
              <a:t>				list-style-type: none; }</a:t>
            </a:r>
            <a:endParaRPr lang="en-US" altLang="zh-CN"/>
          </a:p>
          <a:p>
            <a:r>
              <a:rPr lang="en-US" altLang="zh-CN"/>
              <a:t>			.img_tea { list-style-position: outside; list-style-image: url(images/tea.gif);</a:t>
            </a:r>
            <a:endParaRPr lang="en-US" altLang="zh-CN"/>
          </a:p>
          <a:p>
            <a:r>
              <a:rPr lang="en-US" altLang="zh-CN"/>
              <a:t>				list-style-type: none; }</a:t>
            </a:r>
            <a:endParaRPr lang="en-US" altLang="zh-CN"/>
          </a:p>
          <a:p>
            <a:r>
              <a:rPr lang="en-US" altLang="zh-CN"/>
              <a:t>			div { width: 300px; height: 200px; border: 2px dashed; float: left; margin: 10px;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</a:t>
            </a:r>
            <a:r>
              <a:rPr lang="en-US" altLang="zh-CN" smtClean="0"/>
              <a:t>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33985" y="1147430"/>
            <a:ext cx="1156573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5.1.2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背景图像属性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background-image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background-image : none | url(url), url(url), … | linear-gradient | radial-gradient | repeating-linear-gradient | repeating-radial-gradient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5-2】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设置元素的背景图像。本例文件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5-2.html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在浏览器中显示的效果如图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5-2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所示。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  <p:sp>
        <p:nvSpPr>
          <p:cNvPr id="6" name="矩形 22"/>
          <p:cNvSpPr>
            <a:spLocks noChangeArrowheads="1"/>
          </p:cNvSpPr>
          <p:nvPr/>
        </p:nvSpPr>
        <p:spPr bwMode="auto">
          <a:xfrm>
            <a:off x="408580" y="414273"/>
            <a:ext cx="424768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13" y="2779009"/>
            <a:ext cx="4103696" cy="379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5.5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列表属性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792" y="24678"/>
            <a:ext cx="11698104" cy="757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&lt;ul&gt;</a:t>
            </a:r>
            <a:endParaRPr lang="en-US" altLang="zh-CN"/>
          </a:p>
          <a:p>
            <a:r>
              <a:rPr lang="en-US" altLang="zh-CN"/>
              <a:t>			&lt;li&gt;</a:t>
            </a:r>
            <a:r>
              <a:rPr lang="zh-CN" altLang="en-US"/>
              <a:t>可可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</a:t>
            </a:r>
            <a:r>
              <a:rPr lang="zh-CN" altLang="en-US"/>
              <a:t>咖啡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 class="img_none"&gt;</a:t>
            </a:r>
            <a:r>
              <a:rPr lang="zh-CN" altLang="en-US"/>
              <a:t>茶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&lt;/ul&gt;</a:t>
            </a:r>
            <a:endParaRPr lang="en-US" altLang="zh-CN"/>
          </a:p>
          <a:p>
            <a:r>
              <a:rPr lang="en-US" altLang="zh-CN"/>
              <a:t>		&lt;ul style="list-style: square inside;"&gt;</a:t>
            </a:r>
            <a:endParaRPr lang="en-US" altLang="zh-CN"/>
          </a:p>
          <a:p>
            <a:r>
              <a:rPr lang="en-US" altLang="zh-CN"/>
              <a:t>			&lt;li&gt;</a:t>
            </a:r>
            <a:r>
              <a:rPr lang="zh-CN" altLang="en-US"/>
              <a:t>可可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</a:t>
            </a:r>
            <a:r>
              <a:rPr lang="zh-CN" altLang="en-US"/>
              <a:t>咖啡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&lt;li&gt;</a:t>
            </a:r>
            <a:r>
              <a:rPr lang="zh-CN" altLang="en-US"/>
              <a:t>茶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&lt;/ul&gt;</a:t>
            </a:r>
            <a:endParaRPr lang="en-US" altLang="zh-CN"/>
          </a:p>
          <a:p>
            <a:r>
              <a:rPr lang="en-US" altLang="zh-CN"/>
              <a:t>		&lt;div&gt;</a:t>
            </a:r>
            <a:endParaRPr lang="en-US" altLang="zh-CN"/>
          </a:p>
          <a:p>
            <a:r>
              <a:rPr lang="en-US" altLang="zh-CN"/>
              <a:t>			&lt;ul style="list-style-type: decimal;"&gt;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可可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咖啡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&lt;li&gt;</a:t>
            </a:r>
            <a:r>
              <a:rPr lang="zh-CN" altLang="en-US"/>
              <a:t>茶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&lt;/ul&gt;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	&lt;div&gt;</a:t>
            </a:r>
            <a:endParaRPr lang="en-US" altLang="zh-CN"/>
          </a:p>
          <a:p>
            <a:r>
              <a:rPr lang="en-US" altLang="zh-CN"/>
              <a:t>			&lt;ul&gt;</a:t>
            </a:r>
            <a:endParaRPr lang="en-US" altLang="zh-CN"/>
          </a:p>
          <a:p>
            <a:r>
              <a:rPr lang="en-US" altLang="zh-CN"/>
              <a:t>				&lt;li class="img_cocoa"&gt;</a:t>
            </a:r>
            <a:r>
              <a:rPr lang="zh-CN" altLang="en-US"/>
              <a:t>可可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 class="img_coffee"&gt;</a:t>
            </a:r>
            <a:r>
              <a:rPr lang="zh-CN" altLang="en-US"/>
              <a:t>咖啡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	&lt;li class="img_tea"&gt;</a:t>
            </a:r>
            <a:r>
              <a:rPr lang="zh-CN" altLang="en-US"/>
              <a:t>茶</a:t>
            </a:r>
            <a:r>
              <a:rPr lang="en-US" altLang="zh-CN"/>
              <a:t>&lt;/li&gt;</a:t>
            </a:r>
            <a:endParaRPr lang="en-US" altLang="zh-CN"/>
          </a:p>
          <a:p>
            <a:r>
              <a:rPr lang="en-US" altLang="zh-CN"/>
              <a:t>			&lt;/ul&gt;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</a:t>
            </a:r>
            <a:r>
              <a:rPr lang="zh-CN" altLang="en-US" sz="32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2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743" y="1198252"/>
            <a:ext cx="1048353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5.6.1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合并边框属性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border-collapse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border-collapse : separate | collapse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 { border-collapse: separate;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5.6.2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边框间隔属性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border-spacing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border-spacing : length | length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 { border-collapse: separate; border-spacing: 10px;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5.6.3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标题位置属性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caption-side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caption-side : bottom | left | right | top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 caption { caption-side: top; width: auto; text-align: left;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2079" y="1268561"/>
            <a:ext cx="11329748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5.6.4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单元格无内容显示方式属性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empty-cells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empty-cells : hide | show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5-17】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border-spacing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属性设置相邻单元格边框间的距离，本例文件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5-17.html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92" y="2862361"/>
            <a:ext cx="2887003" cy="345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3216" y="1493056"/>
            <a:ext cx="11842093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&lt;title&gt;CSS</a:t>
            </a:r>
            <a:r>
              <a:rPr lang="zh-CN" altLang="en-US"/>
              <a:t>表格属性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table.one { border-collapse: separate; /*</a:t>
            </a:r>
            <a:r>
              <a:rPr lang="zh-CN" altLang="en-US"/>
              <a:t>表格边框独立*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border-spacing: 10px; /*</a:t>
            </a:r>
            <a:r>
              <a:rPr lang="zh-CN" altLang="en-US"/>
              <a:t>单元格水平、垂直距离均为</a:t>
            </a:r>
            <a:r>
              <a:rPr lang="en-US" altLang="zh-CN"/>
              <a:t>10px*/ }</a:t>
            </a:r>
            <a:endParaRPr lang="en-US" altLang="zh-CN"/>
          </a:p>
          <a:p>
            <a:r>
              <a:rPr lang="en-US" altLang="zh-CN"/>
              <a:t>			table.two { border-collapse: separate; /*</a:t>
            </a:r>
            <a:r>
              <a:rPr lang="zh-CN" altLang="en-US"/>
              <a:t>表格边框独立*</a:t>
            </a:r>
            <a:r>
              <a:rPr lang="en-US" altLang="zh-CN"/>
              <a:t>/</a:t>
            </a:r>
            <a:endParaRPr lang="en-US" altLang="zh-CN"/>
          </a:p>
          <a:p>
            <a:r>
              <a:rPr lang="en-US" altLang="zh-CN"/>
              <a:t>				border-spacing: 10px 20px; /*</a:t>
            </a:r>
            <a:r>
              <a:rPr lang="zh-CN" altLang="en-US"/>
              <a:t>单元格水平距离</a:t>
            </a:r>
            <a:r>
              <a:rPr lang="en-US" altLang="zh-CN"/>
              <a:t>10px</a:t>
            </a:r>
            <a:r>
              <a:rPr lang="zh-CN" altLang="en-US"/>
              <a:t>、垂直距离</a:t>
            </a:r>
            <a:r>
              <a:rPr lang="en-US" altLang="zh-CN"/>
              <a:t>30px*/</a:t>
            </a:r>
            <a:endParaRPr lang="en-US" altLang="zh-CN"/>
          </a:p>
          <a:p>
            <a:r>
              <a:rPr lang="en-US" altLang="zh-CN"/>
              <a:t>				empty-cells: hide; /*</a:t>
            </a:r>
            <a:r>
              <a:rPr lang="zh-CN" altLang="en-US"/>
              <a:t>表格的单元格无内容时隐藏单元格的边框*</a:t>
            </a:r>
            <a:r>
              <a:rPr lang="en-US" altLang="zh-CN"/>
              <a:t>/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827" y="1236968"/>
            <a:ext cx="11842093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&lt;table border="1" style="caption-side: bottom;"&gt;</a:t>
            </a:r>
            <a:endParaRPr lang="en-US" altLang="zh-CN"/>
          </a:p>
          <a:p>
            <a:r>
              <a:rPr lang="en-US" altLang="zh-CN"/>
              <a:t>			&lt;caption&gt;</a:t>
            </a:r>
            <a:r>
              <a:rPr lang="zh-CN" altLang="en-US"/>
              <a:t>每餐饮料</a:t>
            </a:r>
            <a:r>
              <a:rPr lang="en-US" altLang="zh-CN"/>
              <a:t>&lt;/caption&gt;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早餐</a:t>
            </a:r>
            <a:r>
              <a:rPr lang="en-US" altLang="zh-CN"/>
              <a:t>&lt;/th&gt;&lt;th&gt;</a:t>
            </a:r>
            <a:r>
              <a:rPr lang="zh-CN" altLang="en-US"/>
              <a:t>午餐</a:t>
            </a:r>
            <a:r>
              <a:rPr lang="en-US" altLang="zh-CN"/>
              <a:t>&lt;/th&gt;&lt;th&gt;</a:t>
            </a:r>
            <a:r>
              <a:rPr lang="zh-CN" altLang="en-US"/>
              <a:t>晚餐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可可</a:t>
            </a:r>
            <a:r>
              <a:rPr lang="en-US" altLang="zh-CN"/>
              <a:t>&lt;/td&gt;&lt;td&gt;</a:t>
            </a:r>
            <a:r>
              <a:rPr lang="zh-CN" altLang="en-US"/>
              <a:t>咖啡</a:t>
            </a:r>
            <a:r>
              <a:rPr lang="en-US" altLang="zh-CN"/>
              <a:t>&lt;/td&gt;&lt;td&gt;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	&lt;hr /&gt;</a:t>
            </a:r>
            <a:endParaRPr lang="en-US" altLang="zh-CN"/>
          </a:p>
          <a:p>
            <a:r>
              <a:rPr lang="en-US" altLang="zh-CN"/>
              <a:t>		&lt;table border="1" style="border-collapse: collapse;border-spacing: 10px 20px;"&gt;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早餐</a:t>
            </a:r>
            <a:r>
              <a:rPr lang="en-US" altLang="zh-CN"/>
              <a:t>&lt;/th&gt;&lt;th&gt;</a:t>
            </a:r>
            <a:r>
              <a:rPr lang="zh-CN" altLang="en-US"/>
              <a:t>午餐</a:t>
            </a:r>
            <a:r>
              <a:rPr lang="en-US" altLang="zh-CN"/>
              <a:t>&lt;/th&gt;&lt;th&gt;</a:t>
            </a:r>
            <a:r>
              <a:rPr lang="zh-CN" altLang="en-US"/>
              <a:t>晚餐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可可</a:t>
            </a:r>
            <a:r>
              <a:rPr lang="en-US" altLang="zh-CN"/>
              <a:t>&lt;/td&gt;&lt;td&gt;</a:t>
            </a:r>
            <a:r>
              <a:rPr lang="zh-CN" altLang="en-US"/>
              <a:t>咖啡</a:t>
            </a:r>
            <a:r>
              <a:rPr lang="en-US" altLang="zh-CN"/>
              <a:t>&lt;/td&gt;&lt;td&gt;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</a:t>
            </a:r>
            <a:r>
              <a:rPr lang="en-US" altLang="zh-CN" smtClean="0"/>
              <a:t>&gt;</a:t>
            </a:r>
            <a:r>
              <a:rPr lang="en-US" altLang="zh-CN"/>
              <a:t>		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40548" y="1093885"/>
            <a:ext cx="11842093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&lt;hr /&gt;</a:t>
            </a:r>
            <a:endParaRPr lang="en-US" altLang="zh-CN"/>
          </a:p>
          <a:p>
            <a:r>
              <a:rPr lang="en-US" altLang="zh-CN"/>
              <a:t>		&lt;table class="one" border="1"&gt;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早餐</a:t>
            </a:r>
            <a:r>
              <a:rPr lang="en-US" altLang="zh-CN"/>
              <a:t>&lt;/th&gt;&lt;th&gt;</a:t>
            </a:r>
            <a:r>
              <a:rPr lang="zh-CN" altLang="en-US"/>
              <a:t>午餐</a:t>
            </a:r>
            <a:r>
              <a:rPr lang="en-US" altLang="zh-CN"/>
              <a:t>&lt;/th&gt;&lt;th&gt;</a:t>
            </a:r>
            <a:r>
              <a:rPr lang="zh-CN" altLang="en-US"/>
              <a:t>晚餐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可可</a:t>
            </a:r>
            <a:r>
              <a:rPr lang="en-US" altLang="zh-CN"/>
              <a:t>&lt;/td&gt;&lt;td&gt;</a:t>
            </a:r>
            <a:r>
              <a:rPr lang="zh-CN" altLang="en-US"/>
              <a:t>咖啡</a:t>
            </a:r>
            <a:r>
              <a:rPr lang="en-US" altLang="zh-CN"/>
              <a:t>&lt;/td&gt;&lt;td&gt;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	&lt;br /&gt;</a:t>
            </a:r>
            <a:endParaRPr lang="en-US" altLang="zh-CN"/>
          </a:p>
          <a:p>
            <a:r>
              <a:rPr lang="en-US" altLang="zh-CN"/>
              <a:t>		&lt;table class="two" border="1"&gt;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早餐</a:t>
            </a:r>
            <a:r>
              <a:rPr lang="en-US" altLang="zh-CN"/>
              <a:t>&lt;/th&gt;&lt;th&gt;</a:t>
            </a:r>
            <a:r>
              <a:rPr lang="zh-CN" altLang="en-US"/>
              <a:t>午餐</a:t>
            </a:r>
            <a:r>
              <a:rPr lang="en-US" altLang="zh-CN"/>
              <a:t>&lt;/th&gt;&lt;th&gt;&lt;/th&gt;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可可</a:t>
            </a:r>
            <a:r>
              <a:rPr lang="en-US" altLang="zh-CN"/>
              <a:t>&lt;/td&gt;&lt;td&gt;&lt;/td&gt;&lt;td&gt;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231402"/>
            <a:ext cx="1146535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5.6.4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表格设置方式属性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table-layout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table-layout : auto | fixed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table { table-layout: auto;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5-18】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border-spacing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属性设置相邻单元格边框间的距离，本例文件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5-18.html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3539299"/>
            <a:ext cx="3743723" cy="29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9577" y="1231402"/>
            <a:ext cx="11545732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&lt;title&gt;table-layout</a:t>
            </a:r>
            <a:r>
              <a:rPr lang="zh-CN" altLang="en-US"/>
              <a:t>属性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&lt;table border="1" style="table-layout: auto;"&gt;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&lt;th&gt;</a:t>
            </a:r>
            <a:r>
              <a:rPr lang="zh-CN" altLang="en-US"/>
              <a:t>早餐</a:t>
            </a:r>
            <a:r>
              <a:rPr lang="en-US" altLang="zh-CN"/>
              <a:t>&lt;/th&gt;&lt;th&gt;</a:t>
            </a:r>
            <a:r>
              <a:rPr lang="zh-CN" altLang="en-US"/>
              <a:t>午餐</a:t>
            </a:r>
            <a:r>
              <a:rPr lang="en-US" altLang="zh-CN"/>
              <a:t>&lt;/th&gt;&lt;th&gt;</a:t>
            </a:r>
            <a:r>
              <a:rPr lang="zh-CN" altLang="en-US"/>
              <a:t>晚餐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&lt;td&gt;</a:t>
            </a:r>
            <a:r>
              <a:rPr lang="zh-CN" altLang="en-US"/>
              <a:t>可可</a:t>
            </a:r>
            <a:r>
              <a:rPr lang="en-US" altLang="zh-CN"/>
              <a:t>&lt;/td&gt;&lt;td&gt;</a:t>
            </a:r>
            <a:r>
              <a:rPr lang="zh-CN" altLang="en-US"/>
              <a:t>咖啡</a:t>
            </a:r>
            <a:r>
              <a:rPr lang="en-US" altLang="zh-CN"/>
              <a:t>&lt;/td&gt;&lt;td&gt;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	&lt;hr </a:t>
            </a:r>
            <a:r>
              <a:rPr lang="en-US" altLang="zh-CN" smtClean="0"/>
              <a:t>/&gt;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5.6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表格属性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0301" y="1700543"/>
            <a:ext cx="11545732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		&lt;hr /&gt;</a:t>
            </a:r>
            <a:endParaRPr lang="en-US" altLang="zh-CN"/>
          </a:p>
          <a:p>
            <a:r>
              <a:rPr lang="en-US" altLang="zh-CN"/>
              <a:t>		&lt;table border="1" style="table-layout: fixed;width: 150px;"&gt;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&lt;th width="90%"&gt;</a:t>
            </a:r>
            <a:r>
              <a:rPr lang="zh-CN" altLang="en-US"/>
              <a:t>早餐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	&lt;th width="10%"&gt;</a:t>
            </a:r>
            <a:r>
              <a:rPr lang="zh-CN" altLang="en-US"/>
              <a:t>午餐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	&lt;th width="10%"&gt;</a:t>
            </a:r>
            <a:r>
              <a:rPr lang="zh-CN" altLang="en-US"/>
              <a:t>晚餐</a:t>
            </a:r>
            <a:r>
              <a:rPr lang="en-US" altLang="zh-CN"/>
              <a:t>&lt;/th&gt;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	&lt;tr&gt;</a:t>
            </a:r>
            <a:endParaRPr lang="en-US" altLang="zh-CN"/>
          </a:p>
          <a:p>
            <a:r>
              <a:rPr lang="en-US" altLang="zh-CN"/>
              <a:t>				&lt;td width="90%"&gt;</a:t>
            </a:r>
            <a:r>
              <a:rPr lang="zh-CN" altLang="en-US"/>
              <a:t>可可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	&lt;td width="50%"&gt;</a:t>
            </a:r>
            <a:r>
              <a:rPr lang="zh-CN" altLang="en-US"/>
              <a:t>咖啡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	&lt;td width="100%"&gt;</a:t>
            </a:r>
            <a:r>
              <a:rPr lang="zh-CN" altLang="en-US"/>
              <a:t>茶</a:t>
            </a:r>
            <a:r>
              <a:rPr lang="en-US" altLang="zh-CN"/>
              <a:t>&lt;/td&gt;</a:t>
            </a:r>
            <a:endParaRPr lang="en-US" altLang="zh-CN"/>
          </a:p>
          <a:p>
            <a:r>
              <a:rPr lang="en-US" altLang="zh-CN"/>
              <a:t>			&lt;/tr&gt;</a:t>
            </a:r>
            <a:endParaRPr lang="en-US" altLang="zh-CN"/>
          </a:p>
          <a:p>
            <a:r>
              <a:rPr lang="en-US" altLang="zh-CN"/>
              <a:t>		&lt;/table&gt;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6"/>
          <p:cNvSpPr>
            <a:spLocks noChangeArrowheads="1"/>
          </p:cNvSpPr>
          <p:nvPr/>
        </p:nvSpPr>
        <p:spPr bwMode="auto">
          <a:xfrm>
            <a:off x="120601" y="1161241"/>
            <a:ext cx="11663136" cy="92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&lt;!DOCTYPE html&gt;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&lt;html&gt;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&lt;head&gt;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&lt;meta charset="utf-8"&gt;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&lt;title&gt;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设置背景图像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&lt;/title&gt;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&lt;style type="text/css"&gt;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body { /*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整个网页的背景图片*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/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background-image: url(images/sunshine.jpg);}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p { /*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段落的背景图片和颜色*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/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background-color: darkgrey;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background-image: url(images/flowers1.jpg);}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table { /*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表格的背景图片*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/ background-image: url(images/rose2.jpg);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width: 400px;height: 300px;}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&lt;/style&gt;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&lt;/head&gt;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&lt;body&gt;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&lt;p&gt;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网页背景是网页设计的最要因素之一，不同类型的网站有不同的背景和基调。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有非常丰富的背景属性。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CSS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允许为任何元素添加纯色背景，也允许使用图像作为背景。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&lt;/p&gt;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&lt;table border="1" cellspacing="20" cellpadding="30"&gt;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&lt;tr&gt;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&lt;th style="background-image: url(images/buttonblue.jpg); "&gt;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姓名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&lt;/th&gt;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&lt;!--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表格的单元格的背景图片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&lt;th&gt;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性别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&lt;/th&gt;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&lt;/tr&gt;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&lt;tr style="background-image: url(images/buttonaqua.jpg);"&gt;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&lt;!--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设置表格的行的背景图片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--&gt;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&lt;td&gt;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张三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&lt;/td&gt;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	&lt;td&gt;</a:t>
            </a:r>
            <a:r>
              <a:rPr lang="zh-CN" altLang="en-US" sz="1800">
                <a:solidFill>
                  <a:schemeClr val="tx2"/>
                </a:solidFill>
                <a:latin typeface="微软雅黑" panose="020B0503020204020204" charset="-122"/>
              </a:rPr>
              <a:t>女</a:t>
            </a: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&lt;/td&gt;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	&lt;/tr&gt;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	&lt;/table&gt;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	&lt;/body&gt;</a:t>
            </a:r>
            <a:endParaRPr lang="en-US" altLang="zh-CN" sz="18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chemeClr val="tx2"/>
                </a:solidFill>
                <a:latin typeface="微软雅黑" panose="020B0503020204020204" charset="-122"/>
              </a:rPr>
              <a:t>&lt;/html</a:t>
            </a:r>
            <a:r>
              <a:rPr lang="en-US" altLang="zh-CN" sz="1800" smtClean="0">
                <a:solidFill>
                  <a:schemeClr val="tx2"/>
                </a:solidFill>
                <a:latin typeface="微软雅黑" panose="020B0503020204020204" charset="-122"/>
              </a:rPr>
              <a:t>&gt;</a:t>
            </a:r>
            <a:endParaRPr lang="zh-CN" altLang="en-US" sz="18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7" name="矩形 22"/>
          <p:cNvSpPr>
            <a:spLocks noChangeArrowheads="1"/>
          </p:cNvSpPr>
          <p:nvPr/>
        </p:nvSpPr>
        <p:spPr bwMode="auto">
          <a:xfrm>
            <a:off x="408580" y="414273"/>
            <a:ext cx="6551515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5.7  CSS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5.7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2925" y="1079030"/>
            <a:ext cx="11463464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content : attr(attribute) | counter(name) | counter(name, list-style-type) | counters(name, string) | counters(name, string, list-style-type) | no-close-quote | no-open-quote | close-quote | open-quote | string | url (url)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参数：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属性值见表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p::after { content: url("http:www.divcss5.com"); text-decoration: none; }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p::before { content: url("beep.wav")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5-19】content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属性示例，本例文件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5-19.html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4044415"/>
            <a:ext cx="3815717" cy="25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0" y="1231402"/>
            <a:ext cx="1139336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5.8.1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样式中有关图像控制的常用属性，见表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84" y="2365342"/>
            <a:ext cx="9459402" cy="3421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9999" y="1238127"/>
            <a:ext cx="1154573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图像缩放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5-20】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设置图像缩放，本例文件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8" y="2524260"/>
            <a:ext cx="6489411" cy="257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9083" y="1243773"/>
            <a:ext cx="11393360" cy="535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&lt;!DOCTYPE html&gt;</a:t>
            </a:r>
            <a:endParaRPr lang="en-US" altLang="zh-CN"/>
          </a:p>
          <a:p>
            <a:r>
              <a:rPr lang="en-US" altLang="zh-CN"/>
              <a:t>&lt;html&gt;</a:t>
            </a:r>
            <a:endParaRPr lang="en-US" altLang="zh-CN"/>
          </a:p>
          <a:p>
            <a:r>
              <a:rPr lang="en-US" altLang="zh-CN"/>
              <a:t>	&lt;head&gt;</a:t>
            </a:r>
            <a:endParaRPr lang="en-US" altLang="zh-CN"/>
          </a:p>
          <a:p>
            <a:r>
              <a:rPr lang="en-US" altLang="zh-CN"/>
              <a:t>		&lt;meta charset="utf-8"&gt;</a:t>
            </a:r>
            <a:endParaRPr lang="en-US" altLang="zh-CN"/>
          </a:p>
          <a:p>
            <a:r>
              <a:rPr lang="en-US" altLang="zh-CN"/>
              <a:t>		&lt;title&gt;</a:t>
            </a:r>
            <a:r>
              <a:rPr lang="zh-CN" altLang="en-US"/>
              <a:t>设置图像的缩放</a:t>
            </a:r>
            <a:r>
              <a:rPr lang="en-US" altLang="zh-CN"/>
              <a:t>&lt;/title&gt;</a:t>
            </a:r>
            <a:endParaRPr lang="en-US" altLang="zh-CN"/>
          </a:p>
          <a:p>
            <a:r>
              <a:rPr lang="en-US" altLang="zh-CN"/>
              <a:t>		&lt;style type="text/css"&gt;</a:t>
            </a:r>
            <a:endParaRPr lang="en-US" altLang="zh-CN"/>
          </a:p>
          <a:p>
            <a:r>
              <a:rPr lang="en-US" altLang="zh-CN"/>
              <a:t>			#box { padding: 10px; width: 500; height: 200px; border: 2px dashed #FF8C00; }</a:t>
            </a:r>
            <a:endParaRPr lang="en-US" altLang="zh-CN"/>
          </a:p>
          <a:p>
            <a:r>
              <a:rPr lang="en-US" altLang="zh-CN"/>
              <a:t>			img.per { width:30%; /*</a:t>
            </a:r>
            <a:r>
              <a:rPr lang="zh-CN" altLang="en-US"/>
              <a:t>相对宽度为</a:t>
            </a:r>
            <a:r>
              <a:rPr lang="en-US" altLang="zh-CN"/>
              <a:t>30%*/  height: 40%; /*</a:t>
            </a:r>
            <a:r>
              <a:rPr lang="zh-CN" altLang="en-US"/>
              <a:t>相对高度为</a:t>
            </a:r>
            <a:r>
              <a:rPr lang="en-US" altLang="zh-CN"/>
              <a:t>40%*/ }</a:t>
            </a:r>
            <a:endParaRPr lang="en-US" altLang="zh-CN"/>
          </a:p>
          <a:p>
            <a:r>
              <a:rPr lang="en-US" altLang="zh-CN"/>
              <a:t>			img.pixel {width:180px; /*</a:t>
            </a:r>
            <a:r>
              <a:rPr lang="zh-CN" altLang="en-US"/>
              <a:t>绝对宽度为</a:t>
            </a:r>
            <a:r>
              <a:rPr lang="en-US" altLang="zh-CN"/>
              <a:t>180px*/  height: 200px; /*</a:t>
            </a:r>
            <a:r>
              <a:rPr lang="zh-CN" altLang="en-US"/>
              <a:t>绝对高度为</a:t>
            </a:r>
            <a:r>
              <a:rPr lang="en-US" altLang="zh-CN"/>
              <a:t>200px*/ }</a:t>
            </a:r>
            <a:endParaRPr lang="en-US" altLang="zh-CN"/>
          </a:p>
          <a:p>
            <a:r>
              <a:rPr lang="en-US" altLang="zh-CN"/>
              <a:t>		&lt;/style&gt;</a:t>
            </a:r>
            <a:endParaRPr lang="en-US" altLang="zh-CN"/>
          </a:p>
          <a:p>
            <a:r>
              <a:rPr lang="en-US" altLang="zh-CN"/>
              <a:t>	&lt;/head&gt;</a:t>
            </a:r>
            <a:endParaRPr lang="en-US" altLang="zh-CN"/>
          </a:p>
          <a:p>
            <a:r>
              <a:rPr lang="en-US" altLang="zh-CN"/>
              <a:t>	&lt;body&gt;</a:t>
            </a:r>
            <a:endParaRPr lang="en-US" altLang="zh-CN"/>
          </a:p>
          <a:p>
            <a:r>
              <a:rPr lang="en-US" altLang="zh-CN"/>
              <a:t>		&lt;div id="box"&gt;</a:t>
            </a:r>
            <a:endParaRPr lang="en-US" altLang="zh-CN"/>
          </a:p>
          <a:p>
            <a:r>
              <a:rPr lang="en-US" altLang="zh-CN"/>
              <a:t>			&lt;img src="images/sunshine.jpg"&gt; &lt;!--</a:t>
            </a:r>
            <a:r>
              <a:rPr lang="zh-CN" altLang="en-US"/>
              <a:t>图像的原始大小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	&lt;img src="images/sunshine.jpg" class="per"&gt; &lt;!--</a:t>
            </a:r>
            <a:r>
              <a:rPr lang="zh-CN" altLang="en-US"/>
              <a:t>相对于父元素缩放的大小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	&lt;img src="images/sunshine.jpg" class="pixel"&gt; &lt;!--</a:t>
            </a:r>
            <a:r>
              <a:rPr lang="zh-CN" altLang="en-US"/>
              <a:t>绝对像素缩放的大小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en-US" altLang="zh-CN"/>
              <a:t>		&lt;/div&gt;</a:t>
            </a:r>
            <a:endParaRPr lang="en-US" altLang="zh-CN"/>
          </a:p>
          <a:p>
            <a:r>
              <a:rPr lang="en-US" altLang="zh-CN"/>
              <a:t>	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288209"/>
            <a:ext cx="11249371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图像边框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以下示例代码：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 src="images/sunshine.jpg" border="0"&gt;  &lt;!--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显示为没有边框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 src="images/sunshine.jpg" border="1"&gt;  &lt;!--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设置边框的粗细为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1px--&gt;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 src="images/sunshine.jpg" border="2"&gt;  &lt;!--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设置边框的粗细为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2px --&gt;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&lt;img src="images/sunshine.jpg" border="3"&gt;  &lt;!--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设置边框的粗细为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3px --&gt;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通过浏览器的解析，图像的边框粗细从左至右依次递增，效果如图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48" y="4184240"/>
            <a:ext cx="10458405" cy="18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340646"/>
            <a:ext cx="1110538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5-21】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设置图像边框，本例文件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5-20.html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52" y="2312865"/>
            <a:ext cx="7807133" cy="250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4942" y="1327310"/>
            <a:ext cx="1124785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图像的不透明度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opacity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value | inherit;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5-22】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设置图像的透明度，本例文件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5-22.html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6" y="2527417"/>
            <a:ext cx="4753732" cy="36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1714" y="1215661"/>
            <a:ext cx="11249371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5.8.2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样式可以实现链接的多样化效果。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设置文字链接的外观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语言中，超链接是通过标记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来实现的，链接的具体地址则是利用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标记的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属性，代码如下：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&lt;a href="http://www.baidu.com"&gt;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百度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5-23】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伪类设置超链接样式，鼠标放上去有按下去的效果，本例文件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5-23.html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48" y="4294068"/>
            <a:ext cx="5759573" cy="20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241328" y="1161241"/>
            <a:ext cx="11709662" cy="156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10" rIns="91421" bIns="4571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sym typeface="Century Gothic" panose="020B0502020202020204" pitchFamily="34" charset="0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5.1.3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重复背景图像属性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background-repeat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</a:rPr>
              <a:t>语法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</a:rPr>
              <a:t>background-repeat : repeat | no-repeat | repeat-x | repeat-y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5-4】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设置背景图片重复，本例文件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5-4.html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在浏览器中显示的效果，如图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</a:rPr>
              <a:t>5-4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所示。</a:t>
            </a:r>
            <a:endParaRPr lang="zh-CN" altLang="en-US" sz="2400" dirty="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08580" y="414273"/>
            <a:ext cx="6695504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2" y="2843700"/>
            <a:ext cx="10427033" cy="32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3446" y="1373514"/>
            <a:ext cx="11594281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图文链接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对链接的修饰，还可以利用背景图片将文字链接进一步的美化。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5-24】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图文链接，本例文件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5-24.html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，鼠标未悬停时文字链接的效果，如图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）所示；鼠标悬停在文字链接上时的效果，如图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57" y="3247058"/>
            <a:ext cx="8711355" cy="2545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2" y="1166627"/>
            <a:ext cx="11033387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5.8.3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创建导航菜单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纵向导航菜单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5-25】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制作纵向列表模式的导航菜单，本例文件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5-25.html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，鼠标未悬停在菜单项上时的效果，如图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）所示；鼠标悬停在菜单项上时的效果，如图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66" y="3346764"/>
            <a:ext cx="5831568" cy="277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9252" y="1172874"/>
            <a:ext cx="11617727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）建立网页结构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首先建立一个包含无序列表的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容器，列表包含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个项目，每个项目中包含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个用于实现导航菜单的文字链接。代码如下。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&lt;div id="nav"&gt;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&lt;ul&gt;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   &lt;li&gt;&lt;a href="#"&gt;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   &lt;li&gt;&lt;a href="#"&gt;HTML&lt;/a&gt;&lt;/li&gt;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   &lt;li&gt;&lt;a href="#"&gt;CSS&lt;/a&gt;&lt;/li&gt;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   &lt;li&gt;&lt;a href="#"&gt;JavaScript&lt;/a&gt;&lt;/li&gt;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   &lt;li&gt;&lt;a href="#"&gt;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关于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  &lt;/ul&gt;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&lt;/div&gt;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557" y="3160584"/>
            <a:ext cx="2848705" cy="226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413308"/>
            <a:ext cx="1139336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）设置容器及列表的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&lt;style type="text/css"&gt;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{ width: 200px;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设置菜单的宽度*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font-family: Arial;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ul { list-style-type: none;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不显示项目符号*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margin: 0px;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外边距为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0px*/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padding: 0px;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内边距为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0px*/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li { border-bottom: 1px solid #ed9f9f;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设置列表选项（菜单项）的下边框线*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经过以上设置容器及列表的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样式，菜单显示效果，如图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27" y="1703251"/>
            <a:ext cx="2937236" cy="199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6271" y="1231402"/>
            <a:ext cx="11321365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）设置菜单项超链接的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a{ display:block;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区块显示*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padding:5px 5px 5px 0.5em;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text-decoration:none;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链接无修饰*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border-left:12px solid #711515;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左边的粗红边框*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border-right:1px solid #711515;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右侧阴影*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a:link, #nav li a:visited{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未访问过的链接、访问过的链接的样式*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background-color:#c11136;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改变背景色*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color:#fff;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改变文字颜色*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a:hover{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鼠标悬停于菜单项上时的样式*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background-color:#990020;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改变背景色*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color:#ff0;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改变文字颜色*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菜单经过进一步美化，显示效果如图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371" y="1307834"/>
            <a:ext cx="1136407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横向列表模式的导航菜单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5-26】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制作横向列表模式的导航菜单，本例文件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5-26.html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，鼠标未悬停在菜单项上时的效果，如图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）所示；鼠标悬停在菜单项上时的效果，如图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14" y="3163317"/>
            <a:ext cx="6767499" cy="2568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744" y="1166627"/>
            <a:ext cx="11240988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）建立网页结构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&lt;div id="nav"&gt;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&lt;ul&gt;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&lt;li&gt;&lt;a href="#"&gt;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&lt;li&gt;&lt;a href="#"&gt;HTML&lt;/a&gt;&lt;/li&gt;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&lt;li&gt;&lt;a href="#"&gt;CSS&lt;/a&gt;&lt;/li&gt;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&lt;li&gt;&lt;a href="#"&gt;JavaScript&lt;/a&gt;&lt;/li&gt;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	&lt;li&gt;&lt;a href="#"&gt;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关于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&lt;/a&gt;&lt;/li&gt;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&lt;/ul&gt;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&lt;/div&gt;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4464" y="1380524"/>
            <a:ext cx="11384978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）设置容器及列表的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&lt;style type="text/css"&gt;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{ width: 360px;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设置菜单水平显示的宽度*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ul {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设置列表的类型*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list-style-type: none;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不显示项目符号*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margin: 0px;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外边距为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0px*/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	padding: 0px;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内边距为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0px*/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	#nav li { float: left;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使得菜单项都水平显示*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09" y="3656089"/>
            <a:ext cx="3887712" cy="22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5.8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属性的应用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6318" y="3455662"/>
            <a:ext cx="16837982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5359" y="1240741"/>
            <a:ext cx="11478378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）设置菜单项超链接的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样式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代码如下。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a{  display:block;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块级元素*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padding:3px 6px 3px 6px;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text-decoration:none;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链接无修饰*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border:1px solid #711515;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超链接区块四周的边框线效果相同*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margin:2px;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a:link, #nav li a:visited{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未访问过的链接、访问过的链接的样式*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background-color:#c11136;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改变背景色*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color:#fff;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改变文字颜色*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#nav li a:hover{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鼠标悬停于菜单项上时的样式*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background-color:#990020;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改变背景色*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   color:#ff0;  /*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改变文字颜色*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/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081" y="6533624"/>
            <a:ext cx="12188156" cy="323454"/>
          </a:xfrm>
          <a:prstGeom prst="rect">
            <a:avLst/>
          </a:prstGeom>
          <a:solidFill>
            <a:srgbClr val="004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08021" y="4582946"/>
            <a:ext cx="114823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1200"/>
              </a:spcBef>
            </a:pP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本章介绍</a:t>
            </a:r>
            <a:r>
              <a:rPr lang="en-US" altLang="zh-CN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0042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设置背景、文本、列表、图像、表格、表单、链接等元素的属性样式。</a:t>
            </a:r>
            <a:endParaRPr lang="zh-CN" altLang="en-US" sz="2400" b="1" dirty="0">
              <a:solidFill>
                <a:srgbClr val="0042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TextBox 14"/>
          <p:cNvSpPr txBox="1"/>
          <p:nvPr/>
        </p:nvSpPr>
        <p:spPr>
          <a:xfrm>
            <a:off x="248518" y="1844392"/>
            <a:ext cx="1131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5.9  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制作社区网页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面</a:t>
            </a:r>
            <a:endParaRPr lang="zh-CN" altLang="en-US" sz="3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22"/>
          <p:cNvSpPr>
            <a:spLocks noChangeArrowheads="1"/>
          </p:cNvSpPr>
          <p:nvPr/>
        </p:nvSpPr>
        <p:spPr bwMode="auto">
          <a:xfrm>
            <a:off x="408580" y="414273"/>
            <a:ext cx="647952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376212" y="1234163"/>
            <a:ext cx="308610" cy="3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3" tIns="45711" rIns="91423" bIns="45711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2596" y="1676019"/>
            <a:ext cx="1180712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背景图像不重复的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定义代码如下：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body{background-color: beige;background-image:url(images/backpic.jpg); background-repeat: no-repeat;}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背景图像水平重复的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定义代码如下：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body { background-color: beige;background-image:url(images/backpic.jpg);background-repeat: repeat-x;}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背景图像垂直重复的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定义代码如下：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body {background-color: beige;background-image:url(images/backpic.jpg);background-repeat: repeat-y;}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背景图像重复的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定义代码如下：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  <a:p>
            <a:r>
              <a:rPr lang="en-US" altLang="zh-CN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Century Gothic" panose="020B0502020202020204" pitchFamily="34" charset="0"/>
              </a:rPr>
              <a:t>body {background-color: beige;background-image:url(images/backpic.jpg);background-repeat: repeat;}</a:t>
            </a:r>
            <a:endParaRPr lang="en-US" altLang="zh-CN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5.9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制作社区网页面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2089" y="1201189"/>
            <a:ext cx="11649729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5.9.1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制作通知公告板块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页面布局规划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页面布局的首要任务是弄清网页的布局方式，分析版式结构，待整体页面搭建有明确规划后，再根据规划切图。通知公告板块页面的效果如图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所示，页面布局示意图如图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5-35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94" y="3172893"/>
            <a:ext cx="9575892" cy="3062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5.9  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实训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制作社区网页面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348" y="1413308"/>
            <a:ext cx="1065521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5.9.2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制作导航栏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页面布局规划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导航栏页面的效果如图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5-36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所示，页面布局示意图如图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5-37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98" y="3141180"/>
            <a:ext cx="10222202" cy="2167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制作隔行换色表格，如图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5-38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30" y="2349239"/>
            <a:ext cx="8008716" cy="331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修饰文本域，显示效果如图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5-39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18" y="2277244"/>
            <a:ext cx="4967632" cy="342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修饰常用的表单元素，制作用户调查页面，显示效果如图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5-40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81" y="1989266"/>
            <a:ext cx="3959707" cy="422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制作网页中不同区域的链接效果，显示的效果如图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5-41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62" y="2133255"/>
            <a:ext cx="5258741" cy="345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5-42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所示的导航栏。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57" y="2277244"/>
            <a:ext cx="8137594" cy="266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制作如图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5-43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所示的导航栏。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78" y="2493228"/>
            <a:ext cx="8916955" cy="201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462371" y="425906"/>
            <a:ext cx="8280950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习题</a:t>
            </a:r>
            <a:r>
              <a:rPr lang="en-US" alt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6882" y="1231402"/>
            <a:ext cx="1121884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实现社区网广告板块的设计，如图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5-44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所示。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84" y="1703990"/>
            <a:ext cx="9238768" cy="496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157627" y="-1444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DcAWMDASIAAhEBAxEB/8QAHAABAAEFAQEAAAAAAAAAAAAAAAUBAgMEBgcI/8QATxAAAgEDAgMFBQMIBgYIBwEAAQIDAAQRBRIGITETIkFRYQcUMnGBI5GhFRZCUmJyscEIM4KSorIkJUPR0vAXNFNjdJTC4TVEZHN1o7Px/8QAGgEBAAMBAQEAAAAAAAAAAAAAAAECAwQFBv/EAC8RAQACAgEDAgMHBAMAAAAAAAABAgMREgQhMUFRE3GRFCIyM2GB8AUjQtGhscH/2gAMAwEAAhEDEQA/APf6UpQKUpQKUpQKUpQK1/fYO0aPtBvV+zIPXdjdj7udbFRt1pYuLiSZZijMEIwPhZT8X1HKg2oLyG5DGJshSAcjHgD/AAIq/wB4QuyBgXVQxUHmAc4P4Go2bSHa4kmSWNSzEgFM8tqjB5/s/jV1rpxtGIaWNy8Ii5rg8ix8+mG/Cgko5BIgYZGQDgjB+oq+ozT9Oaxfc0wcdmEwFxnAAzz6dOlSQIIyKCtKUoFKUoFKUoFKUoFKUoFKo2ccutaMWpRm0hnmBQyoXCjvYA6n6UG/StFtVtAm7e23IG4IcHnjOfLNZrOdriEuyhSHdMA5+FiP5UGxSlKBSlKBSlKBSlKBSlKBSlKBSlKBSlKBSlKBSlKBSlKBSlKBSlKBUNdpqjXExgaQJk7MFcfAMdf2s1M1QighX/KrSS7Q4UsCgJXHVuWR05bf/fnVGh1ORhzKsN+1ztyvd5cufjy5dfSt6WW7VbwiFAEXMBB3FzjxHhz5VqNd3/aHEBCk4P2Z7i5XvDzOC3L09KCrx30kr9qC0JTd2fJge6cqeY6NjH/+1IWUHu1rHFuZio5luuetatq11JOjylkXZl0K4BOcDHlyGT86kRQVpSlApSlApSgIPSgUpSgUpSgxu64ILAY688YqNhsbBnkiUOTCoiIaRuSkZwOfTBqsmlFrh5t6kmXtF3Jk+GVPPmvLNYRoOFx7x4Y3FOfwBfPpyoM8tjp6wfaNshTLAdqQqg9cc+lbAltbCMgsVUuzHq2CeZJ8vE1ovoom7UtIhZ0ZR3PgYnOR5D09azLpXek3urJJIrum07Tgk+f4dPSglBzpVB0qtAyBVMjzqF4j1C5sbaI20qK7MxZSVDsoQk7N3dJBwcHGQDzFRY4iuroWoiHZL71HE8jEKz5OCGQ81B6j0oOvzSuTsOILtNBsrueMyy3JhLSyEJCO0IGFYD9HPTH1qkXGqyFQbZV3RhsmX4G3Rqd3Lkv2gOfIZ8aDraZB8a5YcVStJ2bWcaYmFu7e8AhHO3BPjsO7kceHrTh/UNRvW08yXKSo9r2txnbkHJUEY5kkg88AYHnQdTSlKBSlKBSlKBSlKBSlKBVu6rj0rnuKtQu7Cxt/cnWOWa4WLeVzgH0rPLkjHSbT6L46TktFY9U/u9KqDXHe68XIe7q1swz1aMD+VWwcRaray39rqC28s1tbGdXjyAfIH7646f1LFa3GYmHR9ktMTNLRPydnmma5SwuuJL6ziuDcWESyKHX7JmJB+tYr3VNe0qe1NzcWc8c8yxbUiKnn9aR/UcU+6sdLabcYmNuwzVatWrq9BzFDSlBpS3cyJeE2zKIFzG7MMS8snGOY8q15dUdZEWOISZC5AzksSAVHqAc1sS32wXf2Mv8Ao67iWG1X5Z7p8awxanG8/Z7Cqktzz4jHUeu7l50Gv+WJ9mfdlxt3Z72M7c7P3vCt6zeaSSUyMCobavLmCOua0vy2u3PYH+r7T4xjbtzj970q86q8iv2MWHAyoY8z3ioB6bSTj6ZoJelWpnYM9fGrqBSqE4FQf5z2wn7E215u3ugxFu3bHCMQAScAkffQbOvz3NvpTyWm4P2kYdlXcUjLgOwHiQpJ+lQU2u31hdXMceye2Mri3kmDEyBYg5VSOveyoPP64rcbiu3YxSpFcrAS+d0OS+1N3LB5YyM8uWCDjFWfl+zubxJW0+aV4pEjtnQqxYyRljjvY6DHWgxNxLqLRB1soYi0jJ2chYvGQshwwHj3F5/tfInpbKc3VnBcFdhljV9vlkA4qEfiiJpRFBbzMd0iMSB3CsXaA4zzBHrVY+KrRLNJnWZ8qO8keA7ALuABPLG8dfXmcUHRUqDt9Ymu7+1ENsxtpe0DkghoihZSWPw/EoUDJJznwqcFAqh6VWqGgj9LBb3yQ/p3Un3DC/yqRqP0U7tLicjnIXk/vMT/ADqQoFKUoLHiWQAMoYdcEZq1oIyxYopY4JJUZ5dKy1Ha5qLaZpU9xGm+cAJDH+vKx2ov1Yig1YWt9alurZrYe62dyiRurYDyJhm5DwVjj1IPlUt7vFkkonMYPdHMeVauj6eul6Vb2Yfe0a99z1dzzZvqxJ+tb9Bh92i55RDldp7o6eVXLCiEFVUeHIYrJSgUpSgUpSgUpSgUpSgUpSgVEa7oi61bRxG4kgMb9orJ51L1Q1S9K3rNbeJWpe1LRavmHEMtzoOoLp9/dzXGn3q7EuHPejc8sZ8OtalhZWumHWbK7kdblrdtkzncHi8xnx866viK0tbzRbhLx1jjVd4lP6BHQ1yUOnXfE+gwSSusU8DGNJ2BxLH458a8DqcUdNmjhG9+Hq4csZMfK06jxP8A5P8Atv6Xey2PBJu7iRspGxiLdQOiir9F4ZkuorLUdSvrmdxtmWFz3VPhWLieMQ2em2znZp4lVZ3HgB0+nWu0i2dmuwjZgbcdMVp0HT1yXnn30yzZprTlTtymfp7LxVaUr3nmlDSlBpSXtufelAZ2thmVNnmM8s8jyrWbULXtAphJLsETujvMCOX0JHXyqTeJJEZHUMrDBB8RWL3G2732Ccxg8vD/AJA+6g02v7ZYEkERKvvfaFGRt+In1FUXUrZ3ASEs0rfZ90DtMEjPpjHjV97DaWlsZ3tleNSu7AHdXpn5AE5rZFnauGPYxneck46+OaDHaXpuZMJGeyKB1fn49AfXrW7WOOCOLPZoq5xnA8hgVkoKGtE6RZAqVtkVld5AwyCGbmxz6nr4Vv0oIO04YsLY5aLtTnILctpxzYY6MfE+OBWxNpulWSNeS28UawgSs+D3dgOG+gJ51KVjmiSaJo5FDI4KsD4g8jQR1voekiNDBZwhOTKVzj4Soxz6bTj5cqyDQtMEZj9yh2FQuMcsDH/Cv3CtXhWRjoUVvIczWbPaSfONioP1AB+tTdBqW+nWtrJvggSNsMMr5Fix+8kn61t0pQKxXUnY2ssn6iM33CstaGtNt0a7x1aIqPry/nQX6XH2WlWieUKA/cK3KtRQqBR0AxV1ApSlAqAuP9acVQW/W30xPeJPIzOCIx9F3N/aWpe+u4rGynu522wwxmRz5ADJqP4ctJrfTO3u123l45ubgH9Fm6L/AGVCr/ZoJgDFKUoITWdWn0ySMpGvYsCZJnyVjOQAGxzUHJ72CARz61jg4kjcQCW3ljeeWSNFBDc1Z1Hj47DUpcafaXMyzTwJJIo2hmHPGQceoyAcelRNrFod7qcyWtoksluxMk8aHYshYkru6FssxIHTJzjNAtuJRdCZls5o4ls0uo2lIBfeWCjAJ64/Gr/zjiU9mYZ5HWVYGaJO6ZNwQgEn9Y+Phk+Fb35GslMBjgWPsVRFCDHcU5VfkDzxV7aTYtIzm2Qs8iyscdXBBDfPIHP0oIuDiMX9/pyWaM1vcMyyPIuCp7LtABz64xnl41jPE4F5OREz2SQdojAAM7CRkOMnp3fQ1Kw6Lp1vLFLDZxI8QxGVHw8tvL6HHy5Va+gaXI7u1jCXY7i2Oec5/iSfqfOgj4+KoGeRTBOQHAi2Dc0i9mkhbHUYEg5dauOvy3HYtYwGVTcCCSNgd4ORk4HwgLuJ3Y6AeNb40PTVIK2cQKlSMDGNq7R/hAHyFZYtLs4WjaO3RTGcqR4HG3+HKg2wciq0AxSgUpSgGtLUdQt9NtWubp9kSkAsAT1+Vbp6Vz3F9rc3ehlLaJpSsiuyL1ZQeYFZZ7zTHa1fMNMVK3yRW3iUJqeq2/FGoWWmWcxNqSZJyQVJx4YNX6veLe3yaBZSJDCozcyA42IvMqPp/wA9aRa9dIQIuGblW6DauPx21m/I02om5uhp/uMk1pJGVYgsZCR3uXmK+e1l6jJNpjf+vZ6mq4tRaNRHjvE9/eUPp2pxi5OiPKNRsLhisbjO9M+YPl+FS9pqV9w1bm2v7aW4so32xXKMDtQ9ARWvYjiO2toYLfQ7aMxoEMjsMtjxPOst1ZcTatALS8tLSGFnVmkWTmADnpVsFc2O/KkT9P8AhbNwtPfWvXv3+fZ2qHcAfOrq1HnaAhfd5GQD4kwfw60TULdjgyBG/Vk7p/GvootHq8bTbpVoYHoarkVZCtKUoLXQOpVgCpGCD4io/TGaBpNPcktb47Mnq0R+E/Tmv0qSJx1rSurZ3ure5gwJIm2tno0Z+IfwI+VBu0qgORVaBSqbh50BB6UFaHpSlBA2B904p1S0zhLpI7xB6/1b/wCVD9anqg9ZU22saPfrnHbNaS4H6Eo5Z/tqn31ODmKBSlKBUfrHetEi/wC0niT/ABgn+FSFaV9C801kFUlUnEjnPQBWx+OKDcFVoOlKBSlDQQGt41HUrDRhzjdverof91GRhT+8+0fINU8OlR1lpzW+pX19LIJJbllC4GNkajCr95Yn1apLwoFa19f22nWj3N3MkMKdXc/cB5k+AHM1panrPuc6WdtbyXd/Ku6O3jOAF6bnboi58Tz8gTWKy0SR7pNQ1aZbu/XnEACIrf0jU+P7R7x9ByoNcQ6hxEf9IE2naWf9hnbPcD9sjnGv7I7x8SOlTltaQ2dvHb28SRQxjakaKAqjyArMBiq0ClUPSoG14gaeCK8Nvizndo4iHzIWD7VG39rBPXljnQT9K5Y8Wxi8JIT3EPgynO4L2TP08wylcVuPxZpcTbZGmTAJctEcJjdnP9xumR08xQTtKim1+zFsk2JiXd0EYjJclQS3LxwBnl9KwHirTlcq/bphmXLREDCtsZvkG5E0E5SuWl4tEbXEnYMbeM7o+6Q0q9g0vLwB7vj4etbVzxIgtp2toGea3VWkickEbhkKAMkscgDlg568jQT9KwROzxIzKUYqCVbqvoaUGescndRiOoBrJUJr+rT6X7qYliKSSYkMme6vny/j4VTJeKVm0rUpN7REOX/OvV0WEs0ZLwmTBjHP4+fI9BtH86ufijU17FVubZtyE9p2eAcb+f4DOOVZRxZKFgdrSy78pQAdVj8R6H8DVZeK5I47craWmWszJjHwtz5D0wK8f4nn+7L1fhz2/tR9V83El/HZ6ZJHJGzTbu0JjHeIcLjrjxPMeVSvCur3er2c8t2F3o4UbVx+iD/Ooi24onmaFGsrQADkMHkdrnl5fAPvNZouItRW3eWO1tMBoVCorDnIvLx8DgVtizRzi83mYZZcU8JpwiJ99uy2girXiV1w6qw8mGaqmcd7r6VfXqeXmtI6fCo+x3wnzibb+HT8KdlexnuTrIPKRcH7x/urdxTFRxTto+83EY+2tXwOpiIcfyP4Vkjv7aRtgmAb9Vu6fuNbJUEVjeCOQYdFYeTDNNSdnDe13ii74W4DuLrTp1hvZ5Ut4nz3l3ZLFfUAH5da5Phrh/ReLYe0svaHxJqF1GitOiX7RlCfNduQM16trXD2k8Q2K2WrWEN3bq4dY5RyVhyBGOnWvHvZPY2kftO42fTYRBp9q3u0MaZ2gdocYz+4fvrLqNxjm0TrRHl2Psl4tu+ItDvLDVpmk1fSblra4Z/idcnax9eRH9mntb47l4Q4fig0xs6xqDGK2AGSg/SfHiRkAep9K4/tm4F/pCc8Jp3EiAHwAkY4z8+0H+OsGiAe0j2232tSAyaRoeEtg3NWZSQn3tuf6Cp+NX4XxPTRrvpq39zxTw6LSDW/aumnajLAsr2k1s0pjB8CQD6jPpXW+xbiHXtfPEB1bVW1S2trhIra6KBVf4t20YHIjacHzqvEK6Rfe2TRtE1jR7C8gu9NdkkngDP2gZiO91xhSMdOdelaZpGnaNa+7aZZW9nBnd2cEYRc+eB40wWm9IvPqT5btULBetVrzr2u8bTcJcNpBpzH8r6ixgttvMoP0nA8xkAepHlWyE5xZx9w7wfCj6refaO21IIR2khPU90HkPU4rLwvxzw9xdE76PqKTSIMvAwKSoPMqeePUZFebcOcDcHcHwWs/GV3Yza7foWkGoTAqCx5gKeRweRY+Oawcb+yxdKV+KeCJZbC+tB25toGO1lHMmPyOOe3mCK5Y6vHz4z9fRbjL3MHNVrjfZpxmONuEodQkVUvImMF0i9O0AByPQgg/ePCuyPIV1Ko3W9d03h3TJNR1W8jtbWPkXfxJ6AAcyfQV5wn9ILg97/sDHqSQ5x7wYBt+e0Nux9PpUTxHbye1n2iXGhC4NvoPDx+3lQZM0zHBA8B0Iz4AMfGtOb2h+y43j6FJw3H+TUcx+8rZx9ny5bsDv49evjWN8up1WNp09q0fXNM1+wS+0q+hu7ZzgSRNkA+RHUH0POpGvnVR/0Q8fadqGnXbTcI63jdhtyqpx4+JXcGB6lcivohCGUEEEHoRWlbRaNwhSWRYo2kdgqKCSx6ADxrxC89sXFWvatd23AvDi31pbnabmVGct5NgEBQcHAOTivQParqL6Z7Mtenjba7W3YqR175CfwJrwSF70cI8KcFaNK1vc6/Ibu9kQ4LB5CkasRz2hUJI9BS0z6DtoPa7xrw3PA/GXDSjT532i5tk2lfPB3MrEeXI1K8We2O4gvrZeD7WHV7aG19+1CUg7UiPIDORtI8c5wSBjrXKLocns048suF76Yarwxr4WN4Z15Fidu7b4MrEcx1BHjW3xjw9p8Gr6T7NeFLf3Y6jOLrUpAxd+zByoZjzIADMAfJfOqfEmL8JhOnsPBvFNrxjw1ba1bwyQCYsrRScyrKcEZ8Rnoambq/tLFN93dQ26frSyBB+NaFtw/Y2mh2+jWqS29lAqoiQStGcD9pcHn1Pnmr7ThzR7OTtIdOtxLnPaMm9/7zZP41qhrnimwlyLFLu/P/ANJbs6/3zhfxp79r9zn3bSIbUeD3tyCf7sYb/MKm9oxjHKq4oI+wg1NGkfUbyCYtjakMHZqnnzLEmrfyFp43Yt8AyGUAOwCOTuLKM90558qkqUEQeGtJYEGyUqRgrvbHwlemfJj9+etYbjhqC5vBNLJKybBGUZmbcnPKkk8wc8wQfQip2lBotpVrJFCjq7GFt8bmVt6nGPiznocdaxpodhGyssGCpc5Dtz3ncwPPmCeZB5VJUoIgcM6UE2G1yvTBkcjGwx469NjFfkazR6LYxsHWJtw24YysSMEEDOc4yBy6GpGlBTaKVWlArXubK2vNnvEEcuxty71ztPmK2KVExE9pInSP/Ium8/8AQbfmST9mOZPWta50/RbONe3tLVEdwgygwWPID8TUw3SuH4n0rU9RljmuZ4obftkihhQliCxxuJ5c65eo1jpyrTcunp4nJeK3vqHUDRtNKqPcbfAxj7MeGcfxP31mXTbNVKrbRAEqSAg6r8P3eFaujRajb23Yag0UjR91ZYye+PUHoalBW2Otdb46Y3taJmN7AKrSlaqFKUoFKUoKGvE/YR304ruT8cuojcf7x/ma9sPhXhfsJ+1tOLrdiQvvgyQcEZDg4+6ubq++GYWr5bPt80l7zhnTdZtVLPY3O1pI+ZVHGM5H7Sj762OHL3SfZF7ONMfWVdb3UZRLMkagyF2GeYJHJFxn19TXP+xDiyCysdd0bUrsJa2StexNK2QkYOJP/SceZNcNxzqeo8dPqfFsnaQ6RaSpZ2cbjruydo/awCzH1A8qwpgtMfAt+GPX3TuPL1TjSYL7c+A5UPxoRnzDMw/nXtA6CvBuKpln9s/s8ZDlWtoHHyLMa96HSurp41iiFZ8hrxDiSL84P6SGj2E3ft9MtVn2EcgwBk5/Up91e3npXilp3P6T+qiTkX04bM//AG4/9xqc06x2mPYjyrZaBpvtI9onG0OuRGSOwWGytWB2vCBuyynzyCefnW57ItRvLf8ALfBuqStLcaJcdnEznJaEkjHyyOXowFV4UkGje3fivTZWKrqdvHeQg/pkYJx/eb7jWDh5sf0jOKxBjsTZIZSOgbEXX65rny1i3TdvaEx5aPsNLabxhxnoS/1MFxuQeA2yOn8MV7Tf3aWGn3N5L/VwRNK3yUE/yrxj2HhtR4y411sZ7Ka52ofPdI7fwxXovtLme39m3EMkeQ3uMi8vIjB/A12V8Qq8f4J1uXh32QcUcWSRLNdX98yoHyAzNhckjngF2P0r1ReAtG1X2eW2g3Gn2tuslqh3W8YHZTFQd6k887ufM8/GvM7TRzqP9GAxW6lpU7S7wo67JiW/wg/dXrfAGuw8QcDaPfxuGY26Ry8+YkQbWB+o/EVjhtFptP6pl4BbC51D2T8VcN6i2+54au0mtyeZRd5R1B8vi++voD2dai+q+zvQbyVi0j2aK7HqWXuk/eteCvKkT+12csOzZuyBHizXBAr2/wBlNu1t7LuHo3GCbUSfRmLD8CKvSNTMIaHttUt7KNXx4GE//tWvHeBsSe1TgYPzVdNTb9I5f517P7ZUL+yjXABnCRn7pFrxPg+UW/tI9n1w5wktkiKfAnMyY++rjtvaxcX19x1osVvw1qt7baOBdyzWiNmQEq21WwQACgyeucjlU/7LNFvL/VNY471i3eG+1aUrawSAhobcHkOfTOAPkvrXomo6vp+j2gutSvYLO33BO0nkCLk9Bk+NZrK+tdQtkubO4iuIHztlicOrfIjrTXfY2aVZJIIo2chiFBOFGSceQ8ahxxC8hIg0PV5PImBYx/jYVIm6VB/lPW5GxFoGweBuL1F/yhqZ4mkPKPSbcHzeWUj8FoJyqE8qhTp+vy4Mmt28Q8Rb2IH4uzfwrcsdPubVna41O5vGYAYlVFVfUBVFBH2/E8El7PbSQunY9puZW342OEwQOeTkEfXpV8vE9ik9sElSSCVHd5wTtjUR7wemDkEcuvMVV+F7CSUyubgvvd1PbHulmDNj0JUZHMY5VibhKyjtuytXliKxlUy5ZQTH2ZJHiSuB9M9aDY/ObSduTeIvUHepXBBIIORyPdbr5Gro9bjk1OGzWFiJ42kjfPMgdSV6gZ5ZPU1r2fDENuj755S7rsJVyO4M7R64yefqQcipCx0uDTwFt96oECBN3dAyTyHhzY0G9SlKBSlKBSlKAahuIB/o1r/4yH/NUzUPxB/1a0/8bD/mrLN+XLTF+OEsBVRyoKrWrMpSlApSlApSqE0FCcnxrw32IAwXHGykY2XYH3drWXiGxbjf2z6jol/qt5aaXplghCW9x2W5ztPjyOd/4Cuw4R4As+D9O1a1sLueYai5YPMASg2kKMj4sZJz41xdZlpFeE+ey1Y9Xznw3wFxBxbaveaLEJY2vDaz98L2YIDbmyea8/wr2L2ucOWXDnsTt9KsU2wWdzDg+LsdwZj6kkmtX2ZDXPZzqtnwprmm20UGs3MrwXSXAdt6xjlgeB2jrjrUdxPxKnFHGnE/C/EXEcGl8PxMscKSwZbtEI5ofA5yTnOQcAeNdfKNbjwqxTEze1n2Zl+X+qLRvrh/9wr6IXoK8G4w0y31i/4e1rgniTRTd6Rbi3QS3cYOE+AgHkfHIIrvfZJxVqXF3Bvv2qyRyXcV1JAzxoEDAAEHA5Z5+FUwzE0hM+XemvDfaS54T9s3DHFGSLW6UW858MA7G/wuD9K9yrifafwQ3HPCxsrd0jvreQT2zv8ADuAwVJ8AQcZ88VpaOUalDR434Em4jvLDV9H1E6ZrunnEN2ASGT9VsfM4+ZGMGuUu9Kb2W8C8Ra3f6kL/AIi1ZjGbrBXLvkALnnyyzH5DyrTtOLPa9pFrHpc3B5vJoVEYumgZtwHIEsrbSfWs1nwDxv7QNbs7/j547TS7Vty2EeAX8wFUnGcYLEk45CuDF0+aPuXn7sLzMOv9inDj6B7PLV51K3GoObtwRzAYAIP7oB+tdtrelw61ol9plx/U3cDwsfIMMZ+nWt2KNY41RFCqowFHIAeVXmvQUeI+x7UpdKn1bgDWFC3thM7wow5SRn4wM9R0YejVsy+yrX9GvbpuC+LZdIsLpi72jqSEP7JGfocA9OZqX9o3s/1LVtUtOKeFpxbcQ2QwASAJ1HQZPLIBI58iDg1z4469qNxENNh4DaPUvga6dG7IH9bB7v8AiIriyYs1cnPD6+VtxrugeKuCl4a4Y03g6xu3vta4i1JHuZyMbwmeePBQWzk8+RNfQWm2UWnaba2MAxDbxJEg/ZUAD+FcLwNwHqFhqb8S8WXw1LiGVNisOcdqh6qnhn1AA8upJ9DAwK6sdZrH3p3Ksud49019X4D1yxjXdJLZydmvmwG4fiBXgfDnD97xj7N9MvNBkQa/w3dyCNCQGeNmEqgE8shs4zyPMV9PMM1886lFqvsZ4+v9TtdNkvOGtTO4rHnCc923OO6yknGeRB+6MnLjunlMMeptxb7RuINAj1/hm6s9KsGzqCzZigJz35NxwR3R0ycc8HnWBNSufZHq1pfcP6rFrfCuqSPstlmBbKkBgMfpDIG4Dn0IrPxB7RNd9ploeG+E9Bu4orohLid2ydmfhJA2ovmSeY5V2fCPsQ0vh7WbLVLy+nv5LZAyQSKBGk/LLjzGegPoTnFVx/En71+36E6en2Nx75YQXJiki7aNX7OQYZMjOGHgR0NbGB5Va7LDEztnaoLHAJPL8aiBxVpR/Tu//Iz/APBWyE1ilQf53aOP9rc/+Sn/AOCn536P/wBrc/8Akp/+CgnKVBji3RsZ94mHztZh/wCmtyw1my1NpFs5WdowC26J0wD+8BmgkKVCw8R2sl5JbOskRTtdzvjaOzYK2SCcc2GM9ayjXrL3uaJ5kWOOJJO2LDa24sMeeQUOaCVpWpLqVnCyrJcxAsu5Ru6jwI+fPHnUZ+dFounQXbLIBcQyTwJ1MiIu4nyBI8DQT1Kj4dZsJY4mF3CDK21QXGd3Ll88kD61IA5oFKUoFKUoFQ3EH/V7T/xsP+apdq4bij8safLEYp2ubSSZWjV1y0cgOQM+IJ6VzdXk4Y5mYdHTY/iZIruI+bulqtRWj217Bah9QumnuZObDkFT0AFSgrelptWJmNMbREWmInatKUJxVlSqE4rWmvYom2ZLSeEaDLH6Vi2Xd0e83u8f6qnLn69BVeXsnTNPdxQEB27x6KBlj8gKxB7udlIUQR+IYbnP06D8fGs0FrFBnYo3HqxOSfmT1rPgU1M+Ts8p4r9i/D+vcQXWs3us31rLeOGZN8e3djHdLDPh0qMh9lGo6WHi0v2m31nYB9rRluaHy5SAZ+grd9vMElxpGgpEcSLfs6H1WJmH8K8XlZ7rRrixuVkmnvb/APKEixLuYsbVpM48gZMnyAqZiJ8oe76X7NILTibSb/UuMNT1a909mmggupVPUdQCSwGcHl5VOa5wZwRxROb7VLGxnnQiJ50m2NnwVipGT8+deLWl/ps/GOk6hKHvJ72GzWWMKUubeQ223tIGB+0jGDkHlnA9airRtOTQ5rC2S3nUXenuL2EFO0j7RgEmjyQso55PUipHrUvsZ9m8jiUK0aEFgq6gdpA5eJP8a7rhXh7R+GdGSw0NAtnvaQHtO03MTzO7x6Y+lfL8towg4rtCuE0S0mt1BHIFr0Y/AmvpfgA254H0r3VrBohDgGwBEOcnO3PPrnPrmg6WsM91DbKGnljiUkKGdwoJPQc6zV4d/SE5yaB22Pduxvs7/h7Tshs9N2elB7Qbu1EzRGeHtFGWTeMgdeYqiajZMuUurcjBORKp5Dr4+FfNujcO3urcR6zqLyRRtpWmQT3JmDds+6yK7B6Hxz5Vz12ZBwbw4+ltYNPFaX5uVtQc7SkYcS56vtPPwxig+u0dXQMpDKwyCDkEVbLNHBG0krqiKMlnYAAepNRPB/LgnQf/AMdb/wD81rj/AG3DPA0O4fYflK37fPw9nk53emcUHoLX1qFDNcQhSm8EyDBXz69PWhvLXBPvEOFbYftBgN5fP0r5D1Jr9OG9MaDPY/ky4Egbxt2uyBj03FcV1l3eWvuOvWXbx+9fnbbzdjnvbOm7HlnlQfSHv9oFybqDGCcmVegOCevnyrLFPHPGJInSRD0ZGBB+or5FLXvZ65HcDNt7hevbfI3SBh/eU/fX0n7ODbHgLSvdG09oxGQfyeCId2TnGeec9fXNB0s91BbKGnmjiUkKC7hQSfDnVsk9sZvd5JIu1Zd3ZMwyR548RXjftzFn+V+HTqxlGl9heiQxgE79g27Q3d3+Wa4ra/8A0q6SI/ejcGfTuw94H25h9355x4dN2OWaD6TivdOjj+zubVEA3YWRQMZxnkfOsr39qiRu1zCqynEbGRQGPkDnnXx5Zpu4dvY8AtDpsUUoI/q3N9na3kceFT15Dp9rw7bPdG3kltLzUY2sZ1K20qh0LLCwOY36bR19fMPqdLq3lmaBJ42lX4kVwWHzHWs2PU/fXivswltJfahxRJiyjnkbdFHKGN2qlVJAPTaOW7xyBXtQoK4pilKCmKoRgeNXVRulBzicOWN0ZpUnuNzzSGVgAu5t+7ae7zCuMj68yDVzcL2LXnam4m94Ldrz2nJy+5tpHQ9qwPh0rWPDupC6E4uo+7KXX7V+Q7cyY/uHb/7VgfhXUGgcC5iaZrWSBZC7Bk3MjA7gBn4TzwDzHU5NBNz6Bazy7y0qgrErouAG7Mkp4csE+FYX4ftZ7G2sveZ8WkDW2QylirJtO7l1xg9K0ZeHNQW6ma1uY44CWaONpHPIiLuH0+zcZ/b5eNUHDl0k07wtEscrBjGZnOfsigBbr3Tgj+WBQbLaLpunX0d3NeMkkj4AmKYc90gDI5YKg5Hma6JegrmYeG5THIl1ILjtbhWlcyuC8YUciPVhkgYBz1rpl6c+tBWlKUClKtYmgtdwgLMcADJJ8K5y64y0VJTETLcBGyXjj3KCPWtLUZp+JNXm06OQxabanFw68jI36vyrDHrlvAr22kaNLc2kJ2vJEvIn7uf1rx+p6+3Ka4vT93oYuljX3o3PtvWvnLq7XUrO7shdwzxtBjJcnAX5+VbccqSIHRgykZBByDXntrY6VrNzL7rPPZKSHurNxgMAeo8qmOGHRtQvbew7RtIUYUse6JPEIfLFa9N185bxSaqZulrSJmJnt7+jopb2NZOzTdLL+onMj5+X1qwRXVxzmk7FP+zjPM/Nv93rzraigjiXbGiqvkBismK9HUz5ce/ZhgtooF2xxhR4+Z+Z8az4pSpiNIMUpSpGOWCKbb2sSPtORuUHBrGLG0DBhawBh49mM9MeXlyrYpQa62VqkkbpbQq8a7UYRgFR5A+AoLCzAYC1gAZt7DsxzbzPLr61sUoNc2Nqe0zbQntPj+zHe555+dZY4o4UCRIqIOiqMAVfWrfahaabatc3lxHBCOW5zjJ8h5n0HOg2SQOtRmq3+l2xhhvgkskrDsYOz7R3PmqYJOPPw860vedY1rlZxvplkf8A5m4QGdx+xGeS/N+f7NSGm6NZ6ZveGNmnk/rbiVi8sn7zHmfl0HgKDJdSWdhDLc3CIiOVSRuzyWJIUA4GTzIFY7hNLsRCJYIIxLIIExCMFn5Y5DlnGK09cPvGpaNYDPfufeHH7ESlv85StnX7F7/Q7qCH+v2b4T5SKdyH+8BQSaBVQKoAUDAAGABVssMc8bRyxrJGwwysMg/MGsGm3qajpttex8kuIlkA8sjOK2qDAbK1ZQptoSAuwAxjkvl8vStW7isbXZLJZw4klVWfs17pJ5E8vPH31I1hubeO6t5IJRmORSrD0NBabG0IwbWEjBGOzHQnJ8POssUMcMYSKNUQdFUAD8K1NMuJJIWgnINxbt2ch/W8m+owfvreoMU1tBcqFnhjlUHcA6hgD586G2hacTmGMzKNok2jcB5Z61lpQR99DbWljd3C6ekx2mV4o413Skc/qfLNVtotOv7KGeKG3lglAnjPZjByMhunWt49KgNJ/wBU6vcaM3dgfddWXlsJ+0jH7rHPyceVBLtZxKZJYIoY7hgftezBOT4nxP31EjUdY0/A1HTPeoxy9404lvqYm7w+hap+qbRQaOn61p2plls7tJJE+OL4ZE/eQ4YfUVvAg1o6ho2naptN5aRyuvwSEYdf3WGCPoa0PyXq+n//AA3VDcRjpb6iDJ9BIO8PruoJ6lQP5xtZctY0+4sMdZgO2g/vr0/tAVJ3GoQ2xtg5Y+8SCOPapILEE/TkDQbdKwtdQJu3zRqUxuy4G3PTPlVr3tqjMrXMKsvUNIAR86DYpitQahB2siPIsexguXYANkA8ufPqKzrPE8jRrKjOnxKGBI+YoMlKUoFKUoFUNVqhNB5zFM9vwjrM8bESvdOpPjzIH867LQbKKy0W0iiAAMYZiP0iRkmuasrVZYeI9JccxKzoPRhkH7wKm+ELv3rhq0JOWjBjOfQ/7sV4vQREZZ+X/U93p9XO8c699/WOyL1/hy81HXo57cqtvLGI5nzhkGeePPI5V1VpaxWlukEEYSJBhVA6VzGua9qdrr0NlaRoiEAqZV7szH9EN4f76ndO1eG+JhZWgu0/rLeTky+vqPUV14bYK5rxX8X88MM0ZpxU5eNfzaTpQGld7jKUpQKUoelApXN3+u3NvNqLRxxmKwmgjMZzvl7Tbkg+Hx4HLmQaovF8BZIxZXJmkDNFEu1i4G8EjB/7tuXjy+gdLWOWVII2kkdUjQZZmOAB5kmoe24kgnluUe3liEEckhZsHIjYq3IfKtG9v9O1GeD3/TpnWHs5AkjhowJGCo5UHD8/MHHOg2TrV3qx2aFbq8XQ6hcKRCP3ByaT6YX1rZsdAgguFvbuWS+1AD/rNxglPRFHdQfIZ8yajF4xiYW8i2ciQsN8pZhlU7FpQQB1OFIxW3+c6LNFFJYXSF9py20YBdEB68xl1/HyoJ8DAxVa57T9Yv7+XT3FsixXCM0qDJ7IAsN27ockKAMeJ8q6DwoIO2/0vjC9lydtlax26/vud7fgI6nD0qE4W+206fUDnN/dS3Az+pu2p/gVanKCC4dPuk2paV0Frcl4h/3UvfX6Al1/s1O1BXmbLiuwuukd7G1nJz5blzJH/CQfWpzPLNBZNPHbxNJKwVF6k+FUhnjnUtG4YAlTjwI6isN/A15ZSwRsqs4xlug5+laH5Il3nE6lAWKg7sgk7txOeZzy9RQb+y3j1IOCRPLFjHgyqevzG78azC4QyBFO4kkd3mAR1BPhUXb6TNG6F7jAXtP6rkRu29M/un76sm0eR+12zRqHMpBIP6eOuPEEUE3kVWoT8jSiQskqKpYkoAQGG8sAfTBxUtbp2MCR8yFULzJPQetBlqH4gsp7i0S6s1zfWT+8W4/XIGGQ+jKSv1B8KmKHpQa2n3sOo2EF5btuhmQOh8cHz9a2a56xP5H1+fTmOLW9LXVr5K/WVB9TvH7zeVdDQKUpQUKg1H6jYPeSWjRzrEbecTDMe7cQrDHUfrVI1E6vDeyy2wtncQ7mEoikCOMjusCfAHqP44xQRb8Jl4phJfB5ZWdnmaAbjv8AiX4sAZ5jGCMAZNZPzVifvPcRs5ljlLGAZISIR469DgGtd9P4heONfeZAQAJdk+Nz7JAWXyUkx4X09Odk2n8RtbsEnmEm1yp95HxGOPGfTeJDjpz8uVBkk4NV7bsjeZzHs3GAZ/qBDnr15bvwrZ0bT5tN1W6luBbot0xCcxuJ3MwVefMYLN0B+grAtlr63kR7aQwCfJBuByjEzNg+eY2UfTnWp+SeIJbHsJ5pH3RbWLXAPeMMitz6/EYzy9TQdm8qRoWdlVR1LHAFXAggEdDXKxWd7cWt7EWeVFRBCkjAmOXaAw7w2kKVDA8xljXSWdslnZw20W7s4UEa7jk4AwMmgz0pSgVQ9KrVGICkk4xQcnrinRtdt9aUf6PMBBdeg8GrQstS/Na7vLaa3mlsp5DNbvEu4c/Culn1DSL2FreW7tpY5FOVLjBA6/8APpXPfkfSlUCDiKeG2cbhEtwMY59D9D91ePnw3rl+JhtD0sN62pwyxPt6/t+8I2fUZtS1RLu6hZ5VOLLT1bnn9Z/IV1Gl6BOl+NT1O4W4vANsYUYWMeQ9au02DQNKhie2ltx2+QkzOC0h8e8amLa8t7pS1vOkqjqUbIGedadN0tYvzyzuzPP1EzHHHGo8fz+d2cCq0pXqOEpSlApSlBryWdvJOs7QRNKuNrsoJGOnOtOz0Cws7QWwt45UDl90qhmJyTknHhuP31KUoNaKwtIZGkitYY3bILLGASCcn7zzNWJpdjEEEdnboI/gCxgbflW5XO32p3sWvTWsL5hit452AVe6Mybt2TnB2AAjoTQSq6Tp6BdtjbLtIK7YgMYBA+4Ej60Gk6eAiixtgEGFHZDkMg8vqAfoKgF4yPuxnfT3CrDHM+2ZWwrruU9BkeB8vWt644ha2tYpJbUq7iU7TKMARjJw3iSOg+/GDQSsVja27hobeKNgCAUQAgE7iPqefzrV4guJbbQb57dWafsWWIKMne3dX8SKirTX5zb3F1MFbfem1gi3BVTly3NjkT45zzwBWG34pliubmK6SNiZnEOZVGMGIbDgHPOTkRnOPlQdLYWiWNhb2kfwQRLEvyUAfyrZrlPzwLWxuI7IGARQSFmnAKmVcqCMfMZ88fS5+I7m6trgwW5geEYLF0bv93ucyBzLjDdOR9KCR4mt5JtDnlgXNxbFbqH1eM7wPrgj61I2s8d3ZxXEJ3RSoJEPmpGR+Bqtv2xtY/eAnbbB2gT4d2OePTOaiOGT7vaXOlt10+4eBQT/ALM9+P8AwsB9KC+7/KC3NwbZWAY5BVF72Izjr172B9aon5RW5YAyLG0rHcVDYHdwPljd8jU1gU2iggxJqypDhZHcjL71XaD3hjl/ZP1q2RL6RixE8itEO46DG7eCQR8s86nto8qbR5UEK76qdoG8cu8QqnvYfp6Z2c/X51tWUEvvck8gZCyKCuMBmIBJ6+fL051IbR5UAA6UFaUpQR2r6adSt4xFKIbmCVZoJsZ2Op8vEEEqR5E1IDlUBr+q3Wn3EIgljWPYWkAAZ17ygNsJBZeZB28wSOtYRxNNObZYbNMXSu8bG5XIVVycjBwRzyPMUHTUri34xmi0p5I7dHkWBWWSSYHcxgEuWAAwMZBI8cedbs3FDM0sMdtsJkkgSZpVCiRAc55ZHw5HI55dM0HT05VzQ4lFpp+kPcbZZLuGFnIcKRv2rux0xub0FYm4yjit+2ltJAqhi4BJKkDIXGOp8D8J8CaDqeVMCuafip43KPYsH2kriUMHPUBSB1I5gHBPgDWGXjLs1ZltEdQm7Pb7efZPJjBXI5RsOfjj1wHV4HlVcDyrmBxYZNjQ2RMTzrbo7zBe8W28xgkefy+lYoOL3kR52tk7FuxKBZMsivEHJbAPIE4yBjzx1oOrwPKq0FKBSlKBWGeRFQh3VA3LLHFZCRioLibTbjVLW3S3ijlKS7mSRsAjBH86zy2mtJmI2tjiJtETOkC/CTkRINQthsiMb5Yk78N09O9+FVfhmWUws19p/JCHUDu7jux8x3uvpmsU3CWqSXEzqIVBl3K2/r8R3f4gKxLwXqXdH2CgADG/OO7jP0ya8aaTv8qfrL163jX5sfRIzcPyz2thG2oWxMG4OSc8iwYYPjjbjnUjw1p6aNbTQyXsEpZw3dfp3QP5Gud/NDVW2NthXAYMvaDxz6fL76k14XmMLq0UIZriF8qRzQKA4/j862wxaL84x6n5sc0xw4fE3E/o7IHNVqwEDlmrs160S8xWlKVIUpSgUpSgViNvEXZ+zXew2s20ZI8ifKstKDB7nBy+xjyq7B3ByXy+XpT3SDs1j7JOzX4U2jA+QrPSgwtawsjI0SFHOWUqME+ZHjVpsbY5zBEc9coOf/OB91bFCcUGlcaVaXEYQxhAGDAxgKcjp8+p5GroNMs7aFYoreMIqhQNoPIdMnxrRuOIrSGOYgO0kdytrsPd3OwBHM+Bz19DVbLiSwvLb3gyxwoQWTtHAJQAncR4dG5HnyNBL4wKgpMWPGET9I9RtjGcD/axd5fvRm/u1mfiPTxc2sUc8cqzlwZEcEJtUtk+mAa17nVtLu7+GKQo7Qhbq3lEgAZ8um0Hz5MMHzxQdBSoiPiC0ksYp070kkKzC3DLvCkA88nHIMCefIc6kLK7jvrOG6hz2UyLImRg4IyKDPSlKBSlKBSlKCOvbqygurdLraJZGCxFkz3icDnjlk4qKl1/SEsJru0SOWVI2lROxKs+ULZ6ZwQDk1LXmj2t9dw3MwftIcFNrkDIYMOXTqBWmOFNLWPYI5QOzEWRKwOzaV258sMfw8qDTkudP03UEJtkU38KyzM/NFUBYwq8sZO5RjkK2F1nQpmCpLA5l2gARZ3nu4XpzI3LyrdudCsrvsjMrkxRiOMhyNoDKwPzBVTn0q1uH7JmkOJQZHWRiJCPtFxh/wB7kOfpQROn8Q2d7sF3aRQARo0R2lwCxcbfh7p+z5edbM2s6VBaPPbJFJJHHIUQRkYI3AqSB3clSPpWx+a2m9kYtkuwqFI7ZueCxB+YLtg+voKuj4bsIlcR9svaI6SYlPfViSQfqSR5ZNBqR6jaM1gqachjvAI1KqvLlkgDHeUeJ6VN+527czBGcjHNB5Y8vLlWvZaNa6eI1thIiR7tqdoSo3Yzy+Yz8yfOpCgwe5W+SexjySCTsHPHT7qp7lbZU9hFlcYPZjljp91bFKCgGBVaUoFKUoOX4otdRuriyNjE7rCS7lWxzyBj15ZqBstG12K7smlinwkoLP2nRe515+QIr0TaMdKbR5Vx5Ojre/OZl1Y+rtSnCIh5/f6NrEkt80dvcEvcFgRNycZbaQM+GRWvNonEJaXCTHLkqRJ+9nx8c/jXpG0eVNi+Qqlugpb/AClevXXr6Q8/ttG1QTQCW1uConYt9oFxkjDZzzGM/wAKsuNB1ZbYLDbTkYO5RJzP2jY8fLaa9DCjyqu0eVPsFNa3KPtt971Dzh9F1zM/aQzygkFQJOpz48+Y+7zr0K3DCGMOMMFGRnODjzrIVXyqoFbYOmjDvUzLLN1Fs2txEa9laUpXSwKUpQKUpQKUpQKUpQKskRnQhWKkjAYdR61fSggV4Yt1uY51nmVl7IsF2gO0ZJVm5de8c1jXhGzW1937a47MjBBIySEKBunUBvlyFdFSggZeGIZGyt3dR+P2bKDu7Lst2cZztx6cqtj4UtY8jt52RviUlQG+1aUdB4OxP3V0FKCAt+FrW1hkijlkxJGEJZEYjCqpIJXxCjI6elTyqFGAAB6VWlApSlApSlApSlApSlApSlApSlApSlApSlApSlApSlB//9k="/>
          <p:cNvSpPr>
            <a:spLocks noChangeAspect="1" noChangeArrowheads="1"/>
          </p:cNvSpPr>
          <p:nvPr/>
        </p:nvSpPr>
        <p:spPr bwMode="auto">
          <a:xfrm>
            <a:off x="309999" y="7936"/>
            <a:ext cx="304744" cy="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1" rIns="91423" bIns="45711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82" y="6668919"/>
            <a:ext cx="12189743" cy="18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146070" y="414273"/>
            <a:ext cx="8109928" cy="5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34" tIns="54017" rIns="108034" bIns="5401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5.1  CSS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背景属性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372" y="1305100"/>
            <a:ext cx="114653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5.1.4  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固定背景图像属性</a:t>
            </a:r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background-attachment 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语法：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background-attachment : scroll | fixed 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示例：设置或检索背景图像是随对象内容滚动还是固定的。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html { background-image: url("rose.jpg"); background-attachment: fixed; }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23240</Words>
  <Application>WPS 演示</Application>
  <PresentationFormat>宽屏</PresentationFormat>
  <Paragraphs>1043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0" baseType="lpstr">
      <vt:lpstr>Arial</vt:lpstr>
      <vt:lpstr>宋体</vt:lpstr>
      <vt:lpstr>Wingdings</vt:lpstr>
      <vt:lpstr>微软雅黑</vt:lpstr>
      <vt:lpstr>Calibri</vt:lpstr>
      <vt:lpstr>Times New Roman</vt:lpstr>
      <vt:lpstr>Arial Unicode MS</vt:lpstr>
      <vt:lpstr>Century Gothic</vt:lpstr>
      <vt:lpstr>华文新魏</vt:lpstr>
      <vt:lpstr>黑体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饭扫光</cp:lastModifiedBy>
  <cp:revision>35</cp:revision>
  <dcterms:created xsi:type="dcterms:W3CDTF">2019-06-19T02:08:00Z</dcterms:created>
  <dcterms:modified xsi:type="dcterms:W3CDTF">2021-08-13T04:09:37Z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